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6" r:id="rId1"/>
    <p:sldMasterId id="2147483668" r:id="rId2"/>
  </p:sldMasterIdLst>
  <p:notesMasterIdLst>
    <p:notesMasterId r:id="rId55"/>
  </p:notesMasterIdLst>
  <p:handoutMasterIdLst>
    <p:handoutMasterId r:id="rId56"/>
  </p:handoutMasterIdLst>
  <p:sldIdLst>
    <p:sldId id="256" r:id="rId3"/>
    <p:sldId id="259" r:id="rId4"/>
    <p:sldId id="536" r:id="rId5"/>
    <p:sldId id="544" r:id="rId6"/>
    <p:sldId id="540" r:id="rId7"/>
    <p:sldId id="547" r:id="rId8"/>
    <p:sldId id="548" r:id="rId9"/>
    <p:sldId id="549" r:id="rId10"/>
    <p:sldId id="545" r:id="rId11"/>
    <p:sldId id="537" r:id="rId12"/>
    <p:sldId id="543" r:id="rId13"/>
    <p:sldId id="539" r:id="rId14"/>
    <p:sldId id="551" r:id="rId15"/>
    <p:sldId id="550" r:id="rId16"/>
    <p:sldId id="541" r:id="rId17"/>
    <p:sldId id="599" r:id="rId18"/>
    <p:sldId id="596" r:id="rId19"/>
    <p:sldId id="601" r:id="rId20"/>
    <p:sldId id="597" r:id="rId21"/>
    <p:sldId id="593" r:id="rId22"/>
    <p:sldId id="594" r:id="rId23"/>
    <p:sldId id="595" r:id="rId24"/>
    <p:sldId id="598" r:id="rId25"/>
    <p:sldId id="552" r:id="rId26"/>
    <p:sldId id="554" r:id="rId27"/>
    <p:sldId id="555" r:id="rId28"/>
    <p:sldId id="569" r:id="rId29"/>
    <p:sldId id="570" r:id="rId30"/>
    <p:sldId id="557" r:id="rId31"/>
    <p:sldId id="582" r:id="rId32"/>
    <p:sldId id="583" r:id="rId33"/>
    <p:sldId id="584" r:id="rId34"/>
    <p:sldId id="585" r:id="rId35"/>
    <p:sldId id="586" r:id="rId36"/>
    <p:sldId id="556" r:id="rId37"/>
    <p:sldId id="558" r:id="rId38"/>
    <p:sldId id="592" r:id="rId39"/>
    <p:sldId id="589" r:id="rId40"/>
    <p:sldId id="590" r:id="rId41"/>
    <p:sldId id="588" r:id="rId42"/>
    <p:sldId id="591" r:id="rId43"/>
    <p:sldId id="559" r:id="rId44"/>
    <p:sldId id="561" r:id="rId45"/>
    <p:sldId id="562" r:id="rId46"/>
    <p:sldId id="563" r:id="rId47"/>
    <p:sldId id="564" r:id="rId48"/>
    <p:sldId id="565" r:id="rId49"/>
    <p:sldId id="566" r:id="rId50"/>
    <p:sldId id="600" r:id="rId51"/>
    <p:sldId id="602" r:id="rId52"/>
    <p:sldId id="603" r:id="rId53"/>
    <p:sldId id="560" r:id="rId54"/>
  </p:sldIdLst>
  <p:sldSz cx="9144000" cy="6858000" type="screen4x3"/>
  <p:notesSz cx="6858000" cy="8897938"/>
  <p:embeddedFontLst>
    <p:embeddedFont>
      <p:font typeface="CityBlueprint" panose="05000000000000000000" pitchFamily="2" charset="2"/>
      <p:regular r:id="rId57"/>
    </p:embeddedFont>
    <p:embeddedFont>
      <p:font typeface="UniversalMath1 BT" panose="05050102010205020602" pitchFamily="18" charset="2"/>
      <p:regular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Allegro BT" panose="020B0604020202020204" pitchFamily="82" charset="0"/>
      <p:regular r:id="rId61"/>
    </p:embeddedFont>
  </p:embeddedFont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0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CC0099"/>
    <a:srgbClr val="FFFF66"/>
    <a:srgbClr val="000066"/>
    <a:srgbClr val="003399"/>
    <a:srgbClr val="FF505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8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notesViewPr>
    <p:cSldViewPr snapToObjects="1">
      <p:cViewPr varScale="1">
        <p:scale>
          <a:sx n="57" d="100"/>
          <a:sy n="57" d="100"/>
        </p:scale>
        <p:origin x="-1794" y="-78"/>
      </p:cViewPr>
      <p:guideLst>
        <p:guide orient="horz" pos="280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4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Jarek Gryz</a:t>
            </a:r>
          </a:p>
        </p:txBody>
      </p:sp>
      <p:sp>
        <p:nvSpPr>
          <p:cNvPr id="3727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27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Implementation of Two Semantic Query Optimization Techniques in IBM DB2</a:t>
            </a:r>
          </a:p>
        </p:txBody>
      </p:sp>
      <p:sp>
        <p:nvSpPr>
          <p:cNvPr id="3727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E56AC15-C685-4C79-866B-0B4536598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5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204913" y="666750"/>
            <a:ext cx="4449762" cy="3336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25925"/>
            <a:ext cx="50292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3438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3438"/>
            <a:ext cx="29718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A06C05A3-B3E8-458D-8C6F-B725DF490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34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791E8-2E55-4B56-B144-A5C92EF0FA4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881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4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E410C-2CBE-4266-A5C5-AF83E7F83BA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2803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85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C53BA-DAA1-42EF-801B-E7184CF93F2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2905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75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6B0F-4885-4473-B8A3-6DBE4647196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3008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1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9F5D2-9080-4400-9C2D-D93B19FFB25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3110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2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7D8B2-7D60-4F7F-9099-68BAC7C2D86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213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91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29638-4651-4586-B2F6-E3E9FD178B6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315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8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97A16-10B9-4C7D-BBBE-883806C8A47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34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E00A1-847B-4E77-B482-ACBF6CC2D71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31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D09D9-8B6B-490D-AA0F-4084F558055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3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16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561D9-B0B2-437A-819D-3869D94EA41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12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4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CA2DA-180F-44EA-A3FD-C2EC9494857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984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027E5-D3B8-4A25-9D32-42ECB1D0D60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50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70A5E-75F2-4980-A3B4-C397D71D3F2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14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96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62DBE-5133-49D6-9AF6-FCF33DC7DA3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360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4CC7-1C41-4715-B97F-0F633B24D99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79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59B51-D658-40AF-9399-9B346FB8CA2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3417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380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623A-15A0-4E1F-A4A0-690D543FEDC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622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087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15E41-A3EB-4F8A-A9C9-4828D3422E7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725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564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42074-8A13-456B-A089-9EA53B03D82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3827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56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A95BD-A717-45E0-8AE5-9CB1DE25070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3929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25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F0302-096D-40DA-AE9B-D43762F0595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4032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5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6AF4F-E6DE-444A-A782-0A79F1D7DF9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2086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90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12FA-3F47-4965-8A05-6C6197ADE27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77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22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8C179-9609-4BF2-AEB2-113CD6FEA73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79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22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8C5AF-015B-4BC3-845C-63B380344FE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81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58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E9EB8-0335-461A-8981-6658BB705DB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83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84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40A3B-AB92-4EE6-9BA7-39157819FFE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85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11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F56AD-4936-4CF7-9ACB-8C102A54FBE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4339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56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DCF65-5E59-4C05-96D2-A978F9B57F5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4441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3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834A7-5613-4D05-8003-9539FCC0C631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2678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16C8-44A7-49D1-9B36-8C49EE226C7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9533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11736-248B-4659-9200-366EC7E859E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95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0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004FE-BF3D-46C4-9ECC-B5C525845E4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21890" name="Rectangle 1026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748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50985-15A3-48BE-BD09-C2E665C2CD7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20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D0429-8BB0-44B2-A46E-F1E2E8A39CF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90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AAF6E-0EA3-48DD-8626-FE53B7631BB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4544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0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7E8A9-E23B-4538-818B-4F87C996E43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4646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902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5E1B8-D519-4340-BE91-A101AE9B2C3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4749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4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27A58-F0E7-40A9-8701-DD5372EF615A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4851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489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DD970-EAAF-438B-B6F0-FF8D80A421CA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4953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085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09767-33A4-40F9-9A9D-B7B5731A774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505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068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03739-FFD5-4DCD-99C5-307DFA17CA6B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5158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4498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E9E52-63B5-41B5-B3A1-C5BCE7C68C93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1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81D23-66C9-4C4C-8579-5502802C69F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2914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7170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7B509-93CE-441D-9D70-2FB5A8501A05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26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780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E8DE3-EDE3-47BF-A203-EE00027FDC2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6321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2A434-4423-476C-B7E5-E2557FF09A8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5261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7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74C4E-7A8A-42F2-BC15-0E270EB2D4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3938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04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1EE05-6691-4D3F-B5C0-8FF41138283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4962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44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6DD83-3E93-4B5B-8F65-75A498F83CB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5986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4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5DB27-FD2F-4F15-91BF-5E0B543D4AE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27010" name="Rectangle 2"/>
          <p:cNvSpPr>
            <a:spLocks noChangeArrowheads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4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2979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2980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1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2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3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4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5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6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2987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2988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2989" name="Rectangle 10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82990" name="Rectangle 10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82991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70F53C-73F4-4850-8364-D9A7CD2DF0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A61FC-16AA-4C11-A23A-F65FE6246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1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07753-D46E-4274-AC92-06D7E0044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74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6CEC31-B0E3-457E-A765-1BDF6728A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47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79E949-12BE-41ED-BC82-CFE6523EE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5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0D730-9199-4C96-845B-8FCD17379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07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7E18-6BB2-40FD-9921-101FF9EE4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0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4E7F2-7553-4BAE-91D2-10FE8EE31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988A5-B5C5-4DEC-86F9-D83B539FC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EF0C-ACE6-43CE-9E97-0A285C071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1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552E-82D7-4F6A-976A-1C56E47A1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5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927BC-3CC8-404B-A92D-E32437DC2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64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1F6D-F7F9-484C-87C8-AC98DE114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9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24EB5-1C3D-4394-AB0C-B004AC991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8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B3D40-725B-426C-B2B3-211832021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44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2EC83-630C-4367-BF6F-B2FD3CFC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4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3C5C-CFA3-44C2-9395-C7E892474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45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4EA67-2E9B-4805-9744-47ED3E955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4B0C-A38F-44C0-88F1-64A52D42A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1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0F04C-B68E-46F5-A0A7-4B79B8028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3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F1A77-1BFE-4135-BC5E-2ACBDF5B0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58524-FB65-4885-BFEC-D79D46365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FC2AC-AF51-46D6-B20B-9E30991AD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70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E3A26-BBC7-4848-85E6-C67CF8EF5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36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195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195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5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5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5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6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6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6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819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8196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19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163FBB03-FD22-487F-8C4D-269FD4664F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90" r:id="rId12"/>
    <p:sldLayoutId id="214748369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97A72AC5-F6B4-453A-BE8B-7DE40876B0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1.png"/><Relationship Id="rId5" Type="http://schemas.openxmlformats.org/officeDocument/2006/relationships/image" Target="../media/image8.wmf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9.png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2667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Semantic </a:t>
            </a:r>
            <a:r>
              <a:rPr lang="en-US" altLang="en-US" dirty="0">
                <a:solidFill>
                  <a:srgbClr val="0033CC"/>
                </a:solidFill>
              </a:rPr>
              <a:t>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82BC-89DF-4E15-B2B9-657D7C3CE64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/>
              <a:t>Predicate Introduction: Example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219200"/>
          </a:xfrm>
        </p:spPr>
        <p:txBody>
          <a:bodyPr/>
          <a:lstStyle/>
          <a:p>
            <a:r>
              <a:rPr lang="en-US" altLang="en-US" sz="1800" b="1"/>
              <a:t>select</a:t>
            </a:r>
            <a:r>
              <a:rPr lang="en-US" altLang="en-US" sz="1800"/>
              <a:t>	sum(l_extendedprice * l_discount) as revenue</a:t>
            </a:r>
          </a:p>
          <a:p>
            <a:r>
              <a:rPr lang="en-US" altLang="en-US" sz="1800" b="1"/>
              <a:t>from</a:t>
            </a:r>
            <a:r>
              <a:rPr lang="en-US" altLang="en-US" sz="1800"/>
              <a:t>	tpcd.lineitem</a:t>
            </a:r>
          </a:p>
          <a:p>
            <a:r>
              <a:rPr lang="en-US" altLang="en-US" sz="1800" b="1"/>
              <a:t>where</a:t>
            </a:r>
            <a:r>
              <a:rPr lang="en-US" altLang="en-US" sz="1800"/>
              <a:t>	shipdate &gt;date('1994-01-01');</a:t>
            </a:r>
            <a:endParaRPr lang="en-US" alt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381000" y="51054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1800" b="1"/>
              <a:t>select</a:t>
            </a:r>
            <a:r>
              <a:rPr kumimoji="0" lang="en-US" altLang="en-US" sz="1800"/>
              <a:t>	sum(l_extendedprice * l_discount) as revenue</a:t>
            </a:r>
          </a:p>
          <a:p>
            <a:pPr>
              <a:buFontTx/>
              <a:buNone/>
            </a:pPr>
            <a:r>
              <a:rPr kumimoji="0" lang="en-US" altLang="en-US" sz="1800" b="1"/>
              <a:t>from</a:t>
            </a:r>
            <a:r>
              <a:rPr kumimoji="0" lang="en-US" altLang="en-US" sz="1800"/>
              <a:t>	tpcd.lineitem</a:t>
            </a:r>
          </a:p>
          <a:p>
            <a:pPr>
              <a:buFontTx/>
              <a:buNone/>
            </a:pPr>
            <a:r>
              <a:rPr kumimoji="0" lang="en-US" altLang="en-US" sz="1800" b="1"/>
              <a:t>where</a:t>
            </a:r>
            <a:r>
              <a:rPr kumimoji="0" lang="en-US" altLang="en-US" sz="1800"/>
              <a:t>	shipdate &gt;date('1994-01-01') and receiptdate &gt;= date('1994-01-01');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7391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altLang="en-US" sz="2600">
                <a:solidFill>
                  <a:schemeClr val="tx1"/>
                </a:solidFill>
              </a:rPr>
              <a:t>Check constraint: </a:t>
            </a:r>
            <a:r>
              <a:rPr kumimoji="0" lang="en-US" altLang="en-US" sz="2600" b="1">
                <a:solidFill>
                  <a:schemeClr val="tx1"/>
                </a:solidFill>
              </a:rPr>
              <a:t>receiptdate &gt;= shipdate</a:t>
            </a:r>
            <a:endParaRPr kumimoji="0" lang="en-US" altLang="en-US" sz="26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altLang="en-US" sz="2600">
                <a:solidFill>
                  <a:schemeClr val="tx1"/>
                </a:solidFill>
              </a:rPr>
              <a:t>Clustered Index on </a:t>
            </a:r>
            <a:r>
              <a:rPr kumimoji="0" lang="en-US" altLang="en-US" sz="2600" b="1">
                <a:solidFill>
                  <a:schemeClr val="tx1"/>
                </a:solidFill>
              </a:rPr>
              <a:t>receiptdate </a:t>
            </a:r>
            <a:endParaRPr kumimoji="0" lang="en-US" altLang="en-US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9FB87B9-BA3D-42FE-97DB-40CFF2D720C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altLang="en-US"/>
              <a:t>Algorithm for Predicate Introduction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41325" y="1190625"/>
            <a:ext cx="87026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  <a:latin typeface="Allegro BT" panose="020B0604020202020204" pitchFamily="82" charset="0"/>
              </a:rPr>
              <a:t>N</a:t>
            </a:r>
            <a:r>
              <a:rPr kumimoji="0" lang="en-US" altLang="en-US">
                <a:solidFill>
                  <a:schemeClr val="tx1"/>
                </a:solidFill>
              </a:rPr>
              <a:t> - set of predicates derivable from the query and check constraints</a:t>
            </a:r>
          </a:p>
          <a:p>
            <a:pPr>
              <a:buFontTx/>
              <a:buNone/>
            </a:pPr>
            <a:endParaRPr kumimoji="0" lang="en-US" altLang="en-US">
              <a:solidFill>
                <a:schemeClr val="tx1"/>
              </a:solidFill>
            </a:endParaRPr>
          </a:p>
          <a:p>
            <a:r>
              <a:rPr kumimoji="0" lang="en-US" altLang="en-US">
                <a:solidFill>
                  <a:schemeClr val="tx1"/>
                </a:solidFill>
              </a:rPr>
              <a:t>If</a:t>
            </a:r>
            <a:r>
              <a:rPr kumimoji="0" lang="en-US" altLang="en-US">
                <a:solidFill>
                  <a:schemeClr val="tx1"/>
                </a:solidFill>
                <a:latin typeface="Allegro BT" panose="020B0604020202020204" pitchFamily="82" charset="0"/>
              </a:rPr>
              <a:t> N</a:t>
            </a:r>
            <a:r>
              <a:rPr kumimoji="0" lang="en-US" altLang="en-US">
                <a:solidFill>
                  <a:schemeClr val="tx1"/>
                </a:solidFill>
              </a:rPr>
              <a:t> is inconsistent, stop.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Else, for each predicate A op B in </a:t>
            </a:r>
            <a:r>
              <a:rPr kumimoji="0" lang="en-US" altLang="en-US">
                <a:solidFill>
                  <a:schemeClr val="tx1"/>
                </a:solidFill>
                <a:latin typeface="Allegro BT" panose="020B0604020202020204" pitchFamily="82" charset="0"/>
              </a:rPr>
              <a:t>N</a:t>
            </a:r>
            <a:r>
              <a:rPr kumimoji="0" lang="en-US" altLang="en-US">
                <a:solidFill>
                  <a:schemeClr val="tx1"/>
                </a:solidFill>
              </a:rPr>
              <a:t>, add it to the query if:</a:t>
            </a:r>
          </a:p>
          <a:p>
            <a:pPr lvl="1"/>
            <a:r>
              <a:rPr kumimoji="0" lang="en-US" altLang="en-US">
                <a:solidFill>
                  <a:schemeClr val="tx1"/>
                </a:solidFill>
              </a:rPr>
              <a:t>A or B is a join column</a:t>
            </a:r>
          </a:p>
          <a:p>
            <a:pPr lvl="1"/>
            <a:r>
              <a:rPr kumimoji="0" lang="en-US" altLang="en-US">
                <a:solidFill>
                  <a:schemeClr val="tx1"/>
                </a:solidFill>
              </a:rPr>
              <a:t>B is a major column of an index</a:t>
            </a:r>
          </a:p>
          <a:p>
            <a:pPr lvl="1"/>
            <a:r>
              <a:rPr kumimoji="0" lang="en-US" altLang="en-US">
                <a:solidFill>
                  <a:schemeClr val="tx1"/>
                </a:solidFill>
              </a:rPr>
              <a:t>no other index on B’s table can be used in the plan for the original query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7A9D-AB03-48C6-9083-04E3E7B13FA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509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3450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AIX on JRS/6000 with 512MB of memory</a:t>
            </a:r>
          </a:p>
          <a:p>
            <a:pPr>
              <a:buFontTx/>
              <a:buChar char="•"/>
            </a:pPr>
            <a:r>
              <a:rPr lang="en-US" altLang="en-US"/>
              <a:t>DB2 Universal Database</a:t>
            </a:r>
          </a:p>
          <a:p>
            <a:pPr>
              <a:buFontTx/>
              <a:buChar char="•"/>
            </a:pPr>
            <a:r>
              <a:rPr lang="en-US" altLang="en-US"/>
              <a:t>100MB TPCD Benchmark</a:t>
            </a:r>
          </a:p>
          <a:p>
            <a:pPr>
              <a:buFontTx/>
              <a:buChar char="•"/>
            </a:pPr>
            <a:r>
              <a:rPr lang="en-US" altLang="en-US"/>
              <a:t>Optimization</a:t>
            </a:r>
          </a:p>
          <a:p>
            <a:pPr lvl="1"/>
            <a:r>
              <a:rPr lang="en-US" altLang="en-US"/>
              <a:t>detecting an empty answer set</a:t>
            </a:r>
          </a:p>
          <a:p>
            <a:pPr lvl="1"/>
            <a:r>
              <a:rPr lang="en-US" altLang="en-US"/>
              <a:t>index introduction</a:t>
            </a:r>
          </a:p>
          <a:p>
            <a:pPr lvl="1"/>
            <a:r>
              <a:rPr lang="en-US" altLang="en-US"/>
              <a:t>scan reduction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2E06-48B2-4D85-A8FD-EE6691AD4FA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altLang="en-US"/>
              <a:t>Queries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altLang="en-US" sz="1800" b="1"/>
              <a:t>select</a:t>
            </a:r>
            <a:r>
              <a:rPr lang="en-US" altLang="en-US" sz="1800"/>
              <a:t> 	100.00 * sum</a:t>
            </a:r>
          </a:p>
          <a:p>
            <a:r>
              <a:rPr lang="en-US" altLang="en-US" sz="1800"/>
              <a:t>		(case</a:t>
            </a:r>
          </a:p>
          <a:p>
            <a:r>
              <a:rPr lang="en-US" altLang="en-US" sz="1800"/>
              <a:t>			when p_type like 'PROMO%'</a:t>
            </a:r>
          </a:p>
          <a:p>
            <a:r>
              <a:rPr lang="en-US" altLang="en-US" sz="1800"/>
              <a:t>			then l_extendedprice * (1 - l_discount)</a:t>
            </a:r>
          </a:p>
          <a:p>
            <a:r>
              <a:rPr lang="en-US" altLang="en-US" sz="1800"/>
              <a:t>			else 0</a:t>
            </a:r>
          </a:p>
          <a:p>
            <a:r>
              <a:rPr lang="en-US" altLang="en-US" sz="1800"/>
              <a:t>		end)</a:t>
            </a:r>
          </a:p>
          <a:p>
            <a:r>
              <a:rPr lang="en-US" altLang="en-US" sz="1800"/>
              <a:t>		/ sum(l_extendedprice * (1 - l_discount)) as promo_revenue</a:t>
            </a:r>
          </a:p>
          <a:p>
            <a:r>
              <a:rPr lang="en-US" altLang="en-US" sz="1800" b="1"/>
              <a:t>from</a:t>
            </a:r>
            <a:r>
              <a:rPr lang="en-US" altLang="en-US" sz="1800"/>
              <a:t>	tpcd.lineitem, tpcd.part</a:t>
            </a:r>
          </a:p>
          <a:p>
            <a:r>
              <a:rPr lang="en-US" altLang="en-US" sz="1800" b="1"/>
              <a:t>where</a:t>
            </a:r>
            <a:r>
              <a:rPr lang="en-US" altLang="en-US" sz="1800"/>
              <a:t>	l_partkey = p_partkey and </a:t>
            </a:r>
          </a:p>
          <a:p>
            <a:r>
              <a:rPr lang="en-US" altLang="en-US" sz="1800"/>
              <a:t>		l_shipdate &gt;= date('1998-09-01') and</a:t>
            </a:r>
          </a:p>
          <a:p>
            <a:r>
              <a:rPr lang="en-US" altLang="en-US" sz="1800"/>
              <a:t>		l_shipdate &lt; date('1998-09-01') + 1 month;</a:t>
            </a: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441325" y="4865688"/>
            <a:ext cx="78835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200">
                <a:solidFill>
                  <a:schemeClr val="tx1"/>
                </a:solidFill>
              </a:rPr>
              <a:t>Given the check constraint </a:t>
            </a:r>
            <a:r>
              <a:rPr kumimoji="0" lang="en-US" altLang="en-US" sz="2200" i="1">
                <a:solidFill>
                  <a:schemeClr val="tx1"/>
                </a:solidFill>
              </a:rPr>
              <a:t>l_receiptdate &gt;= l_shipdate</a:t>
            </a:r>
            <a:r>
              <a:rPr kumimoji="0" lang="en-US" altLang="en-US" sz="2200">
                <a:solidFill>
                  <a:schemeClr val="tx1"/>
                </a:solidFill>
              </a:rPr>
              <a:t> we may add </a:t>
            </a:r>
          </a:p>
          <a:p>
            <a:pPr>
              <a:buFontTx/>
              <a:buNone/>
            </a:pPr>
            <a:r>
              <a:rPr kumimoji="0" lang="en-US" altLang="en-US" sz="2200">
                <a:solidFill>
                  <a:schemeClr val="tx1"/>
                </a:solidFill>
              </a:rPr>
              <a:t>a new predicate to the query:</a:t>
            </a:r>
          </a:p>
          <a:p>
            <a:pPr>
              <a:buFontTx/>
              <a:buNone/>
            </a:pPr>
            <a:endParaRPr kumimoji="0" lang="en-US" altLang="en-US" sz="22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altLang="en-US" sz="2200">
                <a:solidFill>
                  <a:schemeClr val="tx1"/>
                </a:solidFill>
              </a:rPr>
              <a:t>		l_receiptdate &gt;= date(‘1998-09-01’)</a:t>
            </a:r>
            <a:endParaRPr kumimoji="0"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FE37-7155-4F68-8341-6A0113B27D7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Results for Index Introduction</a:t>
            </a:r>
          </a:p>
        </p:txBody>
      </p:sp>
      <p:graphicFrame>
        <p:nvGraphicFramePr>
          <p:cNvPr id="3932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09600" y="2438400"/>
          <a:ext cx="7770813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0" name="Chart" r:id="rId4" imgW="7715459" imgH="4067684" progId="MSGraph.Chart.5">
                  <p:embed followColorScheme="full"/>
                </p:oleObj>
              </mc:Choice>
              <mc:Fallback>
                <p:oleObj name="Chart" r:id="rId4" imgW="7715459" imgH="4067684" progId="MSGraph.Chart.5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770813" cy="409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D1CE-B733-4D11-AF87-9277B8D6D3D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The Culprit</a:t>
            </a:r>
          </a:p>
        </p:txBody>
      </p:sp>
      <p:graphicFrame>
        <p:nvGraphicFramePr>
          <p:cNvPr id="347149" name="Object 13"/>
          <p:cNvGraphicFramePr>
            <a:graphicFrameLocks noChangeAspect="1"/>
          </p:cNvGraphicFramePr>
          <p:nvPr/>
        </p:nvGraphicFramePr>
        <p:xfrm>
          <a:off x="-152400" y="2819400"/>
          <a:ext cx="12425363" cy="769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3" name="Document" r:id="rId4" imgW="8406720" imgH="5127480" progId="Word.Document.8">
                  <p:embed/>
                </p:oleObj>
              </mc:Choice>
              <mc:Fallback>
                <p:oleObj name="Document" r:id="rId4" imgW="8406720" imgH="512748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2819400"/>
                        <a:ext cx="12425363" cy="769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228600" y="1295400"/>
            <a:ext cx="82248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New query plan uses an index, but the original table </a:t>
            </a:r>
          </a:p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scan is still better! 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88925" y="4419600"/>
            <a:ext cx="88550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Why did this happen: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incorrect estimate of the filter factor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underestimation of the CPU cost of locking index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EC63-2918-47A1-85E2-A7799612863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altLang="en-US" sz="4800"/>
              <a:t>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8356-86F0-4AB3-BA60-CAD1BB8175F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Soft Constraints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78050"/>
            <a:ext cx="7772400" cy="3124200"/>
          </a:xfrm>
        </p:spPr>
        <p:txBody>
          <a:bodyPr/>
          <a:lstStyle/>
          <a:p>
            <a:r>
              <a:rPr lang="en-US" altLang="en-US"/>
              <a:t>Traditional (“hard”) integrity constraints are defined to prevent incorrect updates. A </a:t>
            </a:r>
            <a:r>
              <a:rPr lang="en-US" altLang="en-US" i="1">
                <a:solidFill>
                  <a:srgbClr val="FF0000"/>
                </a:solidFill>
              </a:rPr>
              <a:t>soft constraint</a:t>
            </a:r>
            <a:r>
              <a:rPr lang="en-US" altLang="en-US"/>
              <a:t> is a statement that is true about the current state of the database, but does not verify updates. In fact, a soft constraint can be </a:t>
            </a:r>
            <a:r>
              <a:rPr lang="en-US" altLang="en-US" i="1"/>
              <a:t>invalidated</a:t>
            </a:r>
            <a:r>
              <a:rPr lang="en-US" altLang="en-US"/>
              <a:t> by an update.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685800" y="5302250"/>
            <a:ext cx="807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0BFCD-6D6E-4404-AB0A-A8E083C69CF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Soft Constraints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>
                <a:solidFill>
                  <a:srgbClr val="FF0000"/>
                </a:solidFill>
              </a:rPr>
              <a:t>Absolute soft constraints</a:t>
            </a:r>
            <a:r>
              <a:rPr lang="en-US" altLang="en-US"/>
              <a:t> – no violation in 	the current state of the database</a:t>
            </a: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685800" y="2590800"/>
            <a:ext cx="8607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kumimoji="0" lang="en-US" altLang="en-US" sz="2400">
                <a:solidFill>
                  <a:schemeClr val="tx1"/>
                </a:solidFill>
              </a:rPr>
              <a:t>Absolute soft constraints can be used for optimization in exactly the same way traditional constraints are.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685800" y="3657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3200">
                <a:solidFill>
                  <a:srgbClr val="FF0000"/>
                </a:solidFill>
              </a:rPr>
              <a:t>  Statistical soft constraints</a:t>
            </a:r>
            <a:r>
              <a:rPr kumimoji="0" lang="en-US" altLang="en-US" sz="3200">
                <a:solidFill>
                  <a:schemeClr val="tx1"/>
                </a:solidFill>
              </a:rPr>
              <a:t> – can have some 	(small) degree of violation</a:t>
            </a:r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685800" y="50292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kumimoji="0" lang="en-US" altLang="en-US" sz="2400">
                <a:solidFill>
                  <a:schemeClr val="tx1"/>
                </a:solidFill>
              </a:rPr>
              <a:t>Statistical soft constraints can be used for improved selectivity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5936-B84D-4B06-B004-FAFA963FC7D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/>
              <a:t>Implementation of Soft Constraints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Oracle the standard integrity constraints are marked with a </a:t>
            </a:r>
            <a:r>
              <a:rPr lang="en-US" altLang="en-US" i="1"/>
              <a:t>rely</a:t>
            </a:r>
            <a:r>
              <a:rPr lang="en-US" altLang="en-US"/>
              <a:t> option, so that they are not verified on updates.</a:t>
            </a:r>
          </a:p>
          <a:p>
            <a:endParaRPr lang="en-US" altLang="en-US"/>
          </a:p>
          <a:p>
            <a:r>
              <a:rPr lang="en-US" altLang="en-US"/>
              <a:t>In DB2 soft constraints are called </a:t>
            </a:r>
            <a:r>
              <a:rPr lang="en-US" altLang="en-US" i="1"/>
              <a:t>informational constraints.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F6BE-C58B-4DFA-82ED-2E9085DD6DF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8077200" cy="2514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Semantic Query Optimization</a:t>
            </a:r>
          </a:p>
          <a:p>
            <a:pPr>
              <a:buFontTx/>
              <a:buChar char="•"/>
            </a:pPr>
            <a:r>
              <a:rPr lang="en-US" altLang="en-US"/>
              <a:t>Soft Constraints      </a:t>
            </a:r>
          </a:p>
          <a:p>
            <a:pPr>
              <a:buFontTx/>
              <a:buChar char="•"/>
            </a:pPr>
            <a:r>
              <a:rPr lang="en-US" altLang="en-US"/>
              <a:t>Query Optimization via Soft Constraints</a:t>
            </a:r>
          </a:p>
          <a:p>
            <a:pPr>
              <a:buFontTx/>
              <a:buChar char="•"/>
            </a:pPr>
            <a:r>
              <a:rPr lang="en-US" altLang="en-US"/>
              <a:t>Selectivity Estimation via Soft Constraints 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32FC-A854-4CEC-ACDD-B9726E3A84A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Informational Check Constraint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/>
              <a:t>Example 1:</a:t>
            </a:r>
            <a:r>
              <a:rPr lang="en-US" altLang="en-US" sz="2800"/>
              <a:t> Create an employee table where a minimum salary of $25,000 is guaranteed by the application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400" b="1"/>
              <a:t>CREATE TABLE</a:t>
            </a:r>
            <a:r>
              <a:rPr lang="en-US" altLang="en-US" sz="2400"/>
              <a:t> emp(empno </a:t>
            </a:r>
            <a:r>
              <a:rPr lang="en-US" altLang="en-US" sz="2400" b="1"/>
              <a:t>INTEGER NOT NULL PRIMARY KEY,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                 name </a:t>
            </a:r>
            <a:r>
              <a:rPr lang="en-US" altLang="en-US" sz="2400" b="1"/>
              <a:t>VARCHAR</a:t>
            </a:r>
            <a:r>
              <a:rPr lang="en-US" altLang="en-US" sz="2400"/>
              <a:t>(20),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                 firstname </a:t>
            </a:r>
            <a:r>
              <a:rPr lang="en-US" altLang="en-US" sz="2400" b="1"/>
              <a:t>VARCHAR</a:t>
            </a:r>
            <a:r>
              <a:rPr lang="en-US" altLang="en-US" sz="2400"/>
              <a:t>(20),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                 salary </a:t>
            </a:r>
            <a:r>
              <a:rPr lang="en-US" altLang="en-US" sz="2400" b="1"/>
              <a:t>INTEGER CONSTRAINT minsalary 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                                      CHECK</a:t>
            </a:r>
            <a:r>
              <a:rPr lang="en-US" altLang="en-US" sz="2400"/>
              <a:t> (salary &gt;= 25000) 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                                      NOT ENFORCED 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                                      ENABLE QUERY OPTIMIZATION</a:t>
            </a:r>
            <a:r>
              <a:rPr lang="en-US" altLang="en-US" sz="24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6DAF-B053-4CC1-B3AF-FB5A2AE94F9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Enforcing Validation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Example 2</a:t>
            </a:r>
            <a:r>
              <a:rPr lang="en-US" altLang="en-US"/>
              <a:t>: Alter the employee table to start enforcing the minimum wage of $25,000 using DB2. DB2 will also verify existing data right away.</a:t>
            </a:r>
          </a:p>
          <a:p>
            <a:endParaRPr lang="en-US" altLang="en-US"/>
          </a:p>
          <a:p>
            <a:r>
              <a:rPr lang="en-US" altLang="en-US" b="1"/>
              <a:t>ALTER TABLE</a:t>
            </a:r>
            <a:r>
              <a:rPr lang="en-US" altLang="en-US"/>
              <a:t> emp </a:t>
            </a:r>
            <a:r>
              <a:rPr lang="en-US" altLang="en-US" b="1"/>
              <a:t>ALTER CONSTRAINT</a:t>
            </a:r>
            <a:r>
              <a:rPr lang="en-US" altLang="en-US"/>
              <a:t> minsalary </a:t>
            </a:r>
            <a:r>
              <a:rPr lang="en-US" altLang="en-US" b="1"/>
              <a:t>ENFORCED</a:t>
            </a:r>
          </a:p>
          <a:p>
            <a:endParaRPr lang="en-US" alt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B52-05A4-4175-8507-DC77B0CE112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Informational RI Constraint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i="1"/>
              <a:t>Example 3:</a:t>
            </a:r>
            <a:r>
              <a:rPr lang="en-US" altLang="en-US" sz="2800"/>
              <a:t> Create a department table where the application ensures the existence of departments to which the employees belong.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000" b="1"/>
              <a:t>CREATE TABLE</a:t>
            </a:r>
            <a:r>
              <a:rPr lang="en-US" altLang="en-US" sz="2000"/>
              <a:t> dept(deptno </a:t>
            </a:r>
            <a:r>
              <a:rPr lang="en-US" altLang="en-US" sz="2000" b="1"/>
              <a:t>INTEGER NOT NULL PRIMARY KEY</a:t>
            </a:r>
            <a:r>
              <a:rPr lang="en-US" altLang="en-US" sz="2000"/>
              <a:t>,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                  deptName</a:t>
            </a:r>
            <a:r>
              <a:rPr lang="en-US" altLang="en-US" sz="2000" b="1"/>
              <a:t> VARCHAR</a:t>
            </a:r>
            <a:r>
              <a:rPr lang="en-US" altLang="en-US" sz="2000"/>
              <a:t>(20),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                  budget </a:t>
            </a:r>
            <a:r>
              <a:rPr lang="en-US" altLang="en-US" sz="2000" b="1"/>
              <a:t>INTEGER</a:t>
            </a:r>
            <a:r>
              <a:rPr lang="en-US" altLang="en-US" sz="2000"/>
              <a:t>);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/>
              <a:t>ALTER TABLE</a:t>
            </a:r>
            <a:r>
              <a:rPr lang="en-US" altLang="en-US" sz="2000"/>
              <a:t> emp </a:t>
            </a:r>
            <a:r>
              <a:rPr lang="en-US" altLang="en-US" sz="2000" b="1"/>
              <a:t>ADD COLUMN</a:t>
            </a:r>
            <a:r>
              <a:rPr lang="en-US" altLang="en-US" sz="2000"/>
              <a:t> dept </a:t>
            </a:r>
            <a:r>
              <a:rPr lang="en-US" altLang="en-US" sz="2000" b="1"/>
              <a:t>INTEGER NOT NULL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                                CONSTRAINT</a:t>
            </a:r>
            <a:r>
              <a:rPr lang="en-US" altLang="en-US" sz="2000"/>
              <a:t> dept_exist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                                      </a:t>
            </a:r>
            <a:r>
              <a:rPr lang="en-US" altLang="en-US" sz="2000" b="1"/>
              <a:t>REFERENCES</a:t>
            </a:r>
            <a:r>
              <a:rPr lang="en-US" altLang="en-US" sz="2000"/>
              <a:t> dept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                                      NOT ENFORCED </a:t>
            </a:r>
          </a:p>
          <a:p>
            <a:pPr>
              <a:lnSpc>
                <a:spcPct val="80000"/>
              </a:lnSpc>
            </a:pPr>
            <a:r>
              <a:rPr lang="en-US" altLang="en-US" sz="2000" b="1"/>
              <a:t>                                      ENABLE QUERY OPTIMIZATION</a:t>
            </a:r>
            <a:r>
              <a:rPr lang="en-US" altLang="en-US" sz="200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AD8E-F306-4C4A-AE44-29E056A9463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524000"/>
          </a:xfrm>
        </p:spPr>
        <p:txBody>
          <a:bodyPr/>
          <a:lstStyle/>
          <a:p>
            <a:r>
              <a:rPr lang="en-US" altLang="en-US"/>
              <a:t>Query Optimization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BEA9715-6850-4B56-8AE7-6AA8877054E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64706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000" b="1">
                <a:solidFill>
                  <a:schemeClr val="tx1"/>
                </a:solidFill>
              </a:rPr>
              <a:t>select</a:t>
            </a:r>
            <a:r>
              <a:rPr kumimoji="0" lang="en-US" alt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altLang="en-US" sz="2000" b="1">
                <a:solidFill>
                  <a:schemeClr val="tx1"/>
                </a:solidFill>
              </a:rPr>
              <a:t>from</a:t>
            </a:r>
            <a:r>
              <a:rPr kumimoji="0" lang="en-US" alt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altLang="en-US" sz="2000" b="1">
                <a:solidFill>
                  <a:schemeClr val="tx1"/>
                </a:solidFill>
              </a:rPr>
              <a:t>where</a:t>
            </a:r>
            <a:r>
              <a:rPr kumimoji="0" lang="en-US" altLang="en-US" sz="2000">
                <a:solidFill>
                  <a:schemeClr val="tx1"/>
                </a:solidFill>
              </a:rPr>
              <a:t>	T.RegNum = R.RegNum and T.date &gt; “1990-01-01”</a:t>
            </a:r>
          </a:p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	and R.Model LIKE  “BMW Z3%”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64706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000" b="1">
                <a:solidFill>
                  <a:schemeClr val="tx1"/>
                </a:solidFill>
              </a:rPr>
              <a:t>select</a:t>
            </a:r>
            <a:r>
              <a:rPr kumimoji="0" lang="en-US" altLang="en-US" sz="2000">
                <a:solidFill>
                  <a:schemeClr val="tx1"/>
                </a:solidFill>
              </a:rPr>
              <a:t> 	Model</a:t>
            </a:r>
          </a:p>
          <a:p>
            <a:pPr>
              <a:buFontTx/>
              <a:buNone/>
            </a:pPr>
            <a:r>
              <a:rPr kumimoji="0" lang="en-US" altLang="en-US" sz="2000" b="1">
                <a:solidFill>
                  <a:schemeClr val="tx1"/>
                </a:solidFill>
              </a:rPr>
              <a:t>from</a:t>
            </a:r>
            <a:r>
              <a:rPr kumimoji="0" lang="en-US" altLang="en-US" sz="2000">
                <a:solidFill>
                  <a:schemeClr val="tx1"/>
                </a:solidFill>
              </a:rPr>
              <a:t> 	Tickets T, Registration R</a:t>
            </a:r>
          </a:p>
          <a:p>
            <a:pPr>
              <a:buFontTx/>
              <a:buNone/>
            </a:pPr>
            <a:r>
              <a:rPr kumimoji="0" lang="en-US" altLang="en-US" sz="2000" b="1">
                <a:solidFill>
                  <a:schemeClr val="tx1"/>
                </a:solidFill>
              </a:rPr>
              <a:t>where</a:t>
            </a:r>
            <a:r>
              <a:rPr kumimoji="0" lang="en-US" altLang="en-US" sz="2000">
                <a:solidFill>
                  <a:schemeClr val="tx1"/>
                </a:solidFill>
              </a:rPr>
              <a:t>	T.RegNum = R.RegNum and T.date &gt; </a:t>
            </a:r>
            <a:r>
              <a:rPr kumimoji="0" lang="en-US" altLang="en-US" sz="2000">
                <a:solidFill>
                  <a:srgbClr val="FF0000"/>
                </a:solidFill>
              </a:rPr>
              <a:t>“1997-01-01”</a:t>
            </a:r>
            <a:endParaRPr kumimoji="0" lang="en-US" alt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	and R.Model LIKE  “BMW Z3%”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69925" y="3671888"/>
            <a:ext cx="486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First BMW Z3 series cars were made in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7E4-2EBA-4FAE-AFAF-36DB093FE15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/>
              <a:t>Matrix representation of empty joins</a:t>
            </a:r>
          </a:p>
        </p:txBody>
      </p:sp>
      <p:graphicFrame>
        <p:nvGraphicFramePr>
          <p:cNvPr id="399378" name="Object 18"/>
          <p:cNvGraphicFramePr>
            <a:graphicFrameLocks noChangeAspect="1"/>
          </p:cNvGraphicFramePr>
          <p:nvPr/>
        </p:nvGraphicFramePr>
        <p:xfrm>
          <a:off x="974725" y="2438400"/>
          <a:ext cx="701357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3" name="Document" r:id="rId4" imgW="5642640" imgH="1595520" progId="Word.Document.8">
                  <p:embed/>
                </p:oleObj>
              </mc:Choice>
              <mc:Fallback>
                <p:oleObj name="Document" r:id="rId4" imgW="5642640" imgH="159552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438400"/>
                        <a:ext cx="7013575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6" name="Object 26"/>
          <p:cNvGraphicFramePr>
            <a:graphicFrameLocks noChangeAspect="1"/>
          </p:cNvGraphicFramePr>
          <p:nvPr/>
        </p:nvGraphicFramePr>
        <p:xfrm>
          <a:off x="4267200" y="1905000"/>
          <a:ext cx="59690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4" name="Document" r:id="rId6" imgW="5968440" imgH="2353680" progId="Word.Document.8">
                  <p:embed/>
                </p:oleObj>
              </mc:Choice>
              <mc:Fallback>
                <p:oleObj name="Document" r:id="rId6" imgW="5968440" imgH="235368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59690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2" name="Object 32"/>
          <p:cNvGraphicFramePr>
            <a:graphicFrameLocks noChangeAspect="1"/>
          </p:cNvGraphicFramePr>
          <p:nvPr/>
        </p:nvGraphicFramePr>
        <p:xfrm>
          <a:off x="4572000" y="2490788"/>
          <a:ext cx="56435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5" name="Document" r:id="rId8" imgW="5642640" imgH="709920" progId="Word.Document.8">
                  <p:embed/>
                </p:oleObj>
              </mc:Choice>
              <mc:Fallback>
                <p:oleObj name="Document" r:id="rId8" imgW="5642640" imgH="709920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0788"/>
                        <a:ext cx="56435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3" name="Object 33"/>
          <p:cNvGraphicFramePr>
            <a:graphicFrameLocks noChangeAspect="1"/>
          </p:cNvGraphicFramePr>
          <p:nvPr/>
        </p:nvGraphicFramePr>
        <p:xfrm>
          <a:off x="5100638" y="3024188"/>
          <a:ext cx="56435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6" name="Document" r:id="rId10" imgW="5642640" imgH="709920" progId="Word.Document.8">
                  <p:embed/>
                </p:oleObj>
              </mc:Choice>
              <mc:Fallback>
                <p:oleObj name="Document" r:id="rId10" imgW="5642640" imgH="709920" progId="Word.Documen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3024188"/>
                        <a:ext cx="5643562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4" name="Object 34"/>
          <p:cNvGraphicFramePr>
            <a:graphicFrameLocks noChangeAspect="1"/>
          </p:cNvGraphicFramePr>
          <p:nvPr/>
        </p:nvGraphicFramePr>
        <p:xfrm>
          <a:off x="4572000" y="3581400"/>
          <a:ext cx="56435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7" name="Document" r:id="rId11" imgW="5642640" imgH="709920" progId="Word.Document.8">
                  <p:embed/>
                </p:oleObj>
              </mc:Choice>
              <mc:Fallback>
                <p:oleObj name="Document" r:id="rId11" imgW="5642640" imgH="709920" progId="Word.Documen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1400"/>
                        <a:ext cx="56435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5" name="Object 35"/>
          <p:cNvGraphicFramePr>
            <a:graphicFrameLocks noChangeAspect="1"/>
          </p:cNvGraphicFramePr>
          <p:nvPr/>
        </p:nvGraphicFramePr>
        <p:xfrm>
          <a:off x="5105400" y="2473325"/>
          <a:ext cx="56435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8" name="Document" r:id="rId12" imgW="5642640" imgH="1793880" progId="Word.Document.8">
                  <p:embed/>
                </p:oleObj>
              </mc:Choice>
              <mc:Fallback>
                <p:oleObj name="Document" r:id="rId12" imgW="5642640" imgH="1793880" progId="Word.Documen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73325"/>
                        <a:ext cx="56435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6" name="AutoShape 36"/>
          <p:cNvSpPr>
            <a:spLocks noChangeArrowheads="1"/>
          </p:cNvSpPr>
          <p:nvPr/>
        </p:nvSpPr>
        <p:spPr bwMode="auto">
          <a:xfrm>
            <a:off x="2743200" y="2971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74725" y="4843463"/>
            <a:ext cx="317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en-US" altLang="en-US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1433513" y="1905000"/>
            <a:ext cx="15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407" name="Line 47"/>
          <p:cNvSpPr>
            <a:spLocks noChangeShapeType="1"/>
          </p:cNvSpPr>
          <p:nvPr/>
        </p:nvSpPr>
        <p:spPr bwMode="auto">
          <a:xfrm>
            <a:off x="1727200" y="1905000"/>
            <a:ext cx="1588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 flipV="1">
            <a:off x="1433513" y="1905000"/>
            <a:ext cx="293687" cy="155575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409" name="Text Box 49"/>
          <p:cNvSpPr txBox="1">
            <a:spLocks noChangeArrowheads="1"/>
          </p:cNvSpPr>
          <p:nvPr/>
        </p:nvSpPr>
        <p:spPr bwMode="auto">
          <a:xfrm>
            <a:off x="352425" y="1636713"/>
            <a:ext cx="1081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</a:t>
            </a:r>
            <a:r>
              <a:rPr kumimoji="0" lang="en-US" altLang="en-US" sz="1200">
                <a:solidFill>
                  <a:schemeClr val="tx1"/>
                </a:solidFill>
                <a:sym typeface="Symbol" panose="05050102010706020507" pitchFamily="18" charset="2"/>
              </a:rPr>
              <a:t>A,B</a:t>
            </a:r>
            <a:r>
              <a:rPr kumimoji="0" lang="en-US" altLang="en-US" sz="2800">
                <a:solidFill>
                  <a:schemeClr val="tx1"/>
                </a:solidFill>
                <a:sym typeface="Symbol" panose="05050102010706020507" pitchFamily="18" charset="2"/>
              </a:rPr>
              <a:t>(R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1812925" y="1646238"/>
            <a:ext cx="522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9A0C-AD85-4522-8D30-A1C715E2DCB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Staircase data structure</a:t>
            </a:r>
          </a:p>
        </p:txBody>
      </p:sp>
      <p:graphicFrame>
        <p:nvGraphicFramePr>
          <p:cNvPr id="400399" name="Object 15"/>
          <p:cNvGraphicFramePr>
            <a:graphicFrameLocks noChangeAspect="1"/>
          </p:cNvGraphicFramePr>
          <p:nvPr/>
        </p:nvGraphicFramePr>
        <p:xfrm>
          <a:off x="1295400" y="1066800"/>
          <a:ext cx="6016625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4" name="CorelDRAW" r:id="rId4" imgW="6016680" imgH="5287320" progId="CorelDraw.Graphic.7">
                  <p:embed/>
                </p:oleObj>
              </mc:Choice>
              <mc:Fallback>
                <p:oleObj name="CorelDRAW" r:id="rId4" imgW="6016680" imgH="5287320" progId="CorelDraw.Graphic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6016625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03" name="Object 19"/>
          <p:cNvGraphicFramePr>
            <a:graphicFrameLocks noChangeAspect="1"/>
          </p:cNvGraphicFramePr>
          <p:nvPr/>
        </p:nvGraphicFramePr>
        <p:xfrm>
          <a:off x="1557338" y="5029200"/>
          <a:ext cx="4767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5" name="CorelPhotoPaint.Image.7" r:id="rId6" imgW="4766678" imgH="591163" progId="CorelPhotoPaint.Image.7">
                  <p:embed/>
                </p:oleObj>
              </mc:Choice>
              <mc:Fallback>
                <p:oleObj name="CorelPhotoPaint.Image.7" r:id="rId6" imgW="4766678" imgH="591163" progId="CorelPhotoPaint.Image.7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029200"/>
                        <a:ext cx="4767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04" name="Object 20"/>
          <p:cNvGraphicFramePr>
            <a:graphicFrameLocks noChangeAspect="1"/>
          </p:cNvGraphicFramePr>
          <p:nvPr/>
        </p:nvGraphicFramePr>
        <p:xfrm>
          <a:off x="5588000" y="1298575"/>
          <a:ext cx="812800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6" name="CorelPhotoPaint.Image.7" r:id="rId8" imgW="737305" imgH="4339993" progId="CorelPhotoPaint.Image.7">
                  <p:embed/>
                </p:oleObj>
              </mc:Choice>
              <mc:Fallback>
                <p:oleObj name="CorelPhotoPaint.Image.7" r:id="rId8" imgW="737305" imgH="4339993" progId="CorelPhotoPaint.Image.7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1298575"/>
                        <a:ext cx="812800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05" name="Object 21"/>
          <p:cNvGraphicFramePr>
            <a:graphicFrameLocks noChangeAspect="1"/>
          </p:cNvGraphicFramePr>
          <p:nvPr/>
        </p:nvGraphicFramePr>
        <p:xfrm>
          <a:off x="3429000" y="3657600"/>
          <a:ext cx="29146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7" name="CorelPhotoPaint.Image.7" r:id="rId10" imgW="2913647" imgH="2011173" progId="CorelPhotoPaint.Image.7">
                  <p:embed/>
                </p:oleObj>
              </mc:Choice>
              <mc:Fallback>
                <p:oleObj name="CorelPhotoPaint.Image.7" r:id="rId10" imgW="2913647" imgH="2011173" progId="CorelPhotoPaint.Image.7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29146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08" name="Object 24"/>
          <p:cNvGraphicFramePr>
            <a:graphicFrameLocks noChangeAspect="1"/>
          </p:cNvGraphicFramePr>
          <p:nvPr/>
        </p:nvGraphicFramePr>
        <p:xfrm>
          <a:off x="3770313" y="2438400"/>
          <a:ext cx="255428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8" name="CorelPhotoPaint.Image.7" r:id="rId12" imgW="2554013" imgH="3242804" progId="CorelPhotoPaint.Image.7">
                  <p:embed/>
                </p:oleObj>
              </mc:Choice>
              <mc:Fallback>
                <p:oleObj name="CorelPhotoPaint.Image.7" r:id="rId12" imgW="2554013" imgH="3242804" progId="CorelPhotoPaint.Image.7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2438400"/>
                        <a:ext cx="2554287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409" name="Object 25"/>
          <p:cNvGraphicFramePr>
            <a:graphicFrameLocks noChangeAspect="1"/>
          </p:cNvGraphicFramePr>
          <p:nvPr/>
        </p:nvGraphicFramePr>
        <p:xfrm>
          <a:off x="4343400" y="2057400"/>
          <a:ext cx="2011363" cy="36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9" name="CorelPhotoPaint.Image.7" r:id="rId14" imgW="2011173" imgH="3620725" progId="CorelPhotoPaint.Image.7">
                  <p:embed/>
                </p:oleObj>
              </mc:Choice>
              <mc:Fallback>
                <p:oleObj name="CorelPhotoPaint.Image.7" r:id="rId14" imgW="2011173" imgH="3620725" progId="CorelPhotoPaint.Image.7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57400"/>
                        <a:ext cx="2011363" cy="36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876A-5153-4246-A661-47F6A9714E8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Properties of the algorithm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161925" y="1371600"/>
            <a:ext cx="8789988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chemeClr val="tx1"/>
                </a:solidFill>
              </a:rPr>
              <a:t>Time Complexity </a:t>
            </a:r>
            <a:r>
              <a:rPr kumimoji="0" lang="en-US" altLang="en-US" i="1">
                <a:solidFill>
                  <a:schemeClr val="tx1"/>
                </a:solidFill>
              </a:rPr>
              <a:t>O</a:t>
            </a:r>
            <a:r>
              <a:rPr kumimoji="0" lang="en-US" altLang="en-US" i="1">
                <a:solidFill>
                  <a:schemeClr val="tx1"/>
                </a:solidFill>
                <a:sym typeface="CityBlueprint" panose="05000000000000000000" pitchFamily="2" charset="2"/>
              </a:rPr>
              <a:t>(nm)</a:t>
            </a:r>
          </a:p>
          <a:p>
            <a:pPr lvl="1">
              <a:buFont typeface="Wingdings" panose="05000000000000000000" pitchFamily="2" charset="2"/>
              <a:buChar char=""/>
            </a:pPr>
            <a:r>
              <a:rPr kumimoji="0" lang="en-US" altLang="en-US">
                <a:solidFill>
                  <a:schemeClr val="tx1"/>
                </a:solidFill>
              </a:rPr>
              <a:t>requires a single scan of the sorted data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Space Complexity </a:t>
            </a:r>
            <a:r>
              <a:rPr kumimoji="0" lang="en-US" altLang="en-US" i="1">
                <a:solidFill>
                  <a:schemeClr val="tx1"/>
                </a:solidFill>
              </a:rPr>
              <a:t>O(min(n,m))</a:t>
            </a:r>
            <a:endParaRPr kumimoji="0" lang="en-US" altLang="en-US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"/>
            </a:pPr>
            <a:r>
              <a:rPr kumimoji="0" lang="en-US" altLang="en-US">
                <a:solidFill>
                  <a:schemeClr val="tx1"/>
                </a:solidFill>
              </a:rPr>
              <a:t>only two rows of the matrix need be kept in memory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Scalable with respect to:</a:t>
            </a:r>
          </a:p>
          <a:p>
            <a:pPr lvl="1"/>
            <a:r>
              <a:rPr kumimoji="0" lang="en-US" altLang="en-US">
                <a:solidFill>
                  <a:schemeClr val="tx1"/>
                </a:solidFill>
              </a:rPr>
              <a:t>number of tuples in the join result</a:t>
            </a:r>
          </a:p>
          <a:p>
            <a:pPr lvl="1"/>
            <a:r>
              <a:rPr kumimoji="0" lang="en-US" altLang="en-US">
                <a:solidFill>
                  <a:schemeClr val="tx1"/>
                </a:solidFill>
              </a:rPr>
              <a:t>number of discovered empty rectangles</a:t>
            </a:r>
          </a:p>
          <a:p>
            <a:pPr lvl="1"/>
            <a:r>
              <a:rPr kumimoji="0" lang="en-US" altLang="en-US">
                <a:solidFill>
                  <a:schemeClr val="tx1"/>
                </a:solidFill>
              </a:rPr>
              <a:t>size of the domain of one of the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50B8-C457-4363-822D-D1E1B805CB0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How many empty rectangles are there?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524000" y="2789238"/>
          <a:ext cx="60975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3" name="Chart" r:id="rId4" imgW="6096361" imgH="4067684" progId="MSGraph.Chart.8">
                  <p:embed followColorScheme="full"/>
                </p:oleObj>
              </mc:Choice>
              <mc:Fallback>
                <p:oleObj name="Chart" r:id="rId4" imgW="6096361" imgH="406768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89238"/>
                        <a:ext cx="60975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Tests done on 4 pairs of attributes with numerical domain present in typical joins in a real-world workload of a health insurance company.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37B3-1310-4498-8EB1-D78F73D5298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How big are the rectangles?</a:t>
            </a:r>
          </a:p>
        </p:txBody>
      </p:sp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609600" y="1371600"/>
          <a:ext cx="73914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08" name="Chart" r:id="rId4" imgW="6096361" imgH="4067684" progId="MSGraph.Chart.8">
                  <p:embed followColorScheme="full"/>
                </p:oleObj>
              </mc:Choice>
              <mc:Fallback>
                <p:oleObj name="Chart" r:id="rId4" imgW="6096361" imgH="4067684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73914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782E67C-489B-4A9E-8994-499CC69B851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Semantic Query Optimization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228600" y="2133600"/>
            <a:ext cx="83216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600">
                <a:solidFill>
                  <a:schemeClr val="tx1"/>
                </a:solidFill>
              </a:rPr>
              <a:t>Use integrity constraints associated with a database to rewrite</a:t>
            </a:r>
          </a:p>
          <a:p>
            <a:pPr>
              <a:buFontTx/>
              <a:buNone/>
            </a:pPr>
            <a:r>
              <a:rPr kumimoji="0" lang="en-US" altLang="en-US" sz="2600">
                <a:solidFill>
                  <a:schemeClr val="tx1"/>
                </a:solidFill>
              </a:rPr>
              <a:t> a query into a form that may be evaluated more efficiently</a:t>
            </a: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517525" y="2298700"/>
            <a:ext cx="184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kumimoji="0" lang="en-US" altLang="en-US" sz="2600">
              <a:latin typeface="Arial" panose="020B0604020202020204" pitchFamily="34" charset="0"/>
            </a:endParaRP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381000" y="3429000"/>
            <a:ext cx="29416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600">
                <a:solidFill>
                  <a:schemeClr val="tx1"/>
                </a:solidFill>
                <a:latin typeface="Arial" panose="020B0604020202020204" pitchFamily="34" charset="0"/>
              </a:rPr>
              <a:t>Some Techniques: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1524000" y="4191000"/>
            <a:ext cx="45529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600">
                <a:solidFill>
                  <a:schemeClr val="tx1"/>
                </a:solidFill>
              </a:rPr>
              <a:t>Join Elimination</a:t>
            </a:r>
          </a:p>
          <a:p>
            <a:r>
              <a:rPr kumimoji="0" lang="en-US" altLang="en-US" sz="2600">
                <a:solidFill>
                  <a:schemeClr val="tx1"/>
                </a:solidFill>
              </a:rPr>
              <a:t>Predicate Elimination</a:t>
            </a:r>
          </a:p>
          <a:p>
            <a:r>
              <a:rPr kumimoji="0" lang="en-US" altLang="en-US" sz="2600">
                <a:solidFill>
                  <a:schemeClr val="tx1"/>
                </a:solidFill>
              </a:rPr>
              <a:t>Join Introduction</a:t>
            </a:r>
          </a:p>
          <a:p>
            <a:r>
              <a:rPr kumimoji="0" lang="en-US" altLang="en-US" sz="2600">
                <a:solidFill>
                  <a:schemeClr val="tx1"/>
                </a:solidFill>
              </a:rPr>
              <a:t>Predicate Introduction</a:t>
            </a:r>
          </a:p>
          <a:p>
            <a:r>
              <a:rPr kumimoji="0" lang="en-US" altLang="en-US" sz="2600">
                <a:solidFill>
                  <a:schemeClr val="tx1"/>
                </a:solidFill>
              </a:rPr>
              <a:t>Detecting an Empty Answer Set</a:t>
            </a:r>
            <a:endParaRPr kumimoji="0" lang="en-US" alt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FD20-0C79-4E53-819E-C03EC34B394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/>
              <a:t>Query rewrite: simple case</a:t>
            </a:r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/>
        </p:nvGraphicFramePr>
        <p:xfrm>
          <a:off x="2667000" y="990600"/>
          <a:ext cx="628808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69" name="CorelDRAW" r:id="rId4" imgW="6287040" imgH="5638320" progId="CorelDraw.Graphic.7">
                  <p:embed/>
                </p:oleObj>
              </mc:Choice>
              <mc:Fallback>
                <p:oleObj name="CorelDRAW" r:id="rId4" imgW="6287040" imgH="5638320" progId="CorelDraw.Graphic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28808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4" name="Object 4"/>
          <p:cNvGraphicFramePr>
            <a:graphicFrameLocks noChangeAspect="1"/>
          </p:cNvGraphicFramePr>
          <p:nvPr/>
        </p:nvGraphicFramePr>
        <p:xfrm>
          <a:off x="4648200" y="4343400"/>
          <a:ext cx="323691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0" name="CorelPhotoPaint.Image.7" r:id="rId6" imgW="3236708" imgH="1597020" progId="CorelPhotoPaint.Image.7">
                  <p:embed/>
                </p:oleObj>
              </mc:Choice>
              <mc:Fallback>
                <p:oleObj name="CorelPhotoPaint.Image.7" r:id="rId6" imgW="3236708" imgH="1597020" progId="CorelPhotoPaint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43400"/>
                        <a:ext cx="3236913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6165" name="Object 5"/>
          <p:cNvGraphicFramePr>
            <a:graphicFrameLocks noChangeAspect="1"/>
          </p:cNvGraphicFramePr>
          <p:nvPr/>
        </p:nvGraphicFramePr>
        <p:xfrm>
          <a:off x="4648200" y="4343400"/>
          <a:ext cx="202406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1" name="CorelPhotoPaint.Image.7" r:id="rId8" imgW="2023705" imgH="1597020" progId="CorelPhotoPaint.Image.7">
                  <p:embed/>
                </p:oleObj>
              </mc:Choice>
              <mc:Fallback>
                <p:oleObj name="CorelPhotoPaint.Image.7" r:id="rId8" imgW="2023705" imgH="1597020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43400"/>
                        <a:ext cx="2024063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25146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           20&lt;S.B&lt;80 and...	</a:t>
            </a:r>
          </a:p>
          <a:p>
            <a:pPr>
              <a:buFontTx/>
              <a:buNone/>
            </a:pPr>
            <a:endParaRPr kumimoji="0" lang="en-US" altLang="en-US" sz="1800">
              <a:solidFill>
                <a:schemeClr val="tx1"/>
              </a:solidFill>
            </a:endParaRP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04800" y="4495800"/>
            <a:ext cx="242252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select …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from R, S,...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where R.C=S.C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           60&lt;R.A&lt;80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           </a:t>
            </a:r>
            <a:r>
              <a:rPr kumimoji="0" lang="en-US" altLang="en-US" sz="1800">
                <a:solidFill>
                  <a:srgbClr val="FF0000"/>
                </a:solidFill>
              </a:rPr>
              <a:t>20&lt;S.B&lt;60</a:t>
            </a:r>
            <a:r>
              <a:rPr kumimoji="0" lang="en-US" altLang="en-US" sz="1800">
                <a:solidFill>
                  <a:schemeClr val="tx1"/>
                </a:solidFill>
              </a:rPr>
              <a:t> and...</a:t>
            </a:r>
          </a:p>
        </p:txBody>
      </p:sp>
      <p:graphicFrame>
        <p:nvGraphicFramePr>
          <p:cNvPr id="476168" name="Object 8"/>
          <p:cNvGraphicFramePr>
            <a:graphicFrameLocks noChangeAspect="1"/>
          </p:cNvGraphicFramePr>
          <p:nvPr/>
        </p:nvGraphicFramePr>
        <p:xfrm>
          <a:off x="4648200" y="3962400"/>
          <a:ext cx="3810000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72" name="CorelPhotoPaint.Image.7" r:id="rId10" imgW="3809685" imgH="2310193" progId="CorelPhotoPaint.Image.7">
                  <p:embed/>
                </p:oleObj>
              </mc:Choice>
              <mc:Fallback>
                <p:oleObj name="CorelPhotoPaint.Image.7" r:id="rId10" imgW="3809685" imgH="2310193" progId="CorelPhotoPaint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3810000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AE24-44B8-4776-BC33-6F0C90EF72D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Query rewrite: complex case</a:t>
            </a:r>
          </a:p>
        </p:txBody>
      </p:sp>
      <p:graphicFrame>
        <p:nvGraphicFramePr>
          <p:cNvPr id="478211" name="Object 3"/>
          <p:cNvGraphicFramePr>
            <a:graphicFrameLocks noChangeAspect="1"/>
          </p:cNvGraphicFramePr>
          <p:nvPr/>
        </p:nvGraphicFramePr>
        <p:xfrm>
          <a:off x="2855913" y="1219200"/>
          <a:ext cx="6288087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16" name="CorelDRAW" r:id="rId4" imgW="6287040" imgH="5638320" progId="CorelDraw.Graphic.7">
                  <p:embed/>
                </p:oleObj>
              </mc:Choice>
              <mc:Fallback>
                <p:oleObj name="CorelDRAW" r:id="rId4" imgW="6287040" imgH="5638320" progId="CorelDraw.Graphic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1219200"/>
                        <a:ext cx="6288087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212" name="Object 4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17" name="CorelPhotoPaint.Image.7" r:id="rId6" imgW="4218083" imgH="2822215" progId="CorelPhotoPaint.Image.7">
                  <p:embed/>
                </p:oleObj>
              </mc:Choice>
              <mc:Fallback>
                <p:oleObj name="CorelPhotoPaint.Image.7" r:id="rId6" imgW="4218083" imgH="2822215" progId="CorelPhotoPaint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52800"/>
                        <a:ext cx="421798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213" name="Object 5"/>
          <p:cNvGraphicFramePr>
            <a:graphicFrameLocks noChangeAspect="1"/>
          </p:cNvGraphicFramePr>
          <p:nvPr/>
        </p:nvGraphicFramePr>
        <p:xfrm>
          <a:off x="4419600" y="3352800"/>
          <a:ext cx="421798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18" name="CorelPhotoPaint.Image.7" r:id="rId8" imgW="4218083" imgH="2822215" progId="CorelPhotoPaint.Image.7">
                  <p:embed/>
                </p:oleObj>
              </mc:Choice>
              <mc:Fallback>
                <p:oleObj name="CorelPhotoPaint.Image.7" r:id="rId8" imgW="4218083" imgH="2822215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352800"/>
                        <a:ext cx="421798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0" y="1447800"/>
            <a:ext cx="27082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           	60&lt;R.A&lt;80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           	20&lt;S.B&lt;80 and...</a:t>
            </a:r>
          </a:p>
        </p:txBody>
      </p:sp>
      <p:sp>
        <p:nvSpPr>
          <p:cNvPr id="478215" name="Text Box 7"/>
          <p:cNvSpPr txBox="1">
            <a:spLocks noChangeArrowheads="1"/>
          </p:cNvSpPr>
          <p:nvPr/>
        </p:nvSpPr>
        <p:spPr bwMode="auto">
          <a:xfrm>
            <a:off x="0" y="4267200"/>
            <a:ext cx="24003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select	…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from 	R, S,...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where 	R.C=S.C and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	(… and …) or</a:t>
            </a:r>
          </a:p>
          <a:p>
            <a:pPr>
              <a:buFontTx/>
              <a:buNone/>
            </a:pPr>
            <a:r>
              <a:rPr kumimoji="0" lang="en-US" altLang="en-US" sz="1800">
                <a:solidFill>
                  <a:schemeClr val="tx1"/>
                </a:solidFill>
              </a:rPr>
              <a:t>	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07EA-35CC-4CEC-B72E-2A35B6E36CF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6300"/>
          </a:xfrm>
        </p:spPr>
        <p:txBody>
          <a:bodyPr/>
          <a:lstStyle/>
          <a:p>
            <a:r>
              <a:rPr lang="en-US" altLang="en-US"/>
              <a:t>Experiment I: Size of the Overlap</a:t>
            </a:r>
          </a:p>
        </p:txBody>
      </p:sp>
      <p:graphicFrame>
        <p:nvGraphicFramePr>
          <p:cNvPr id="480259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2779713"/>
          <a:ext cx="89916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65" name="Chart" r:id="rId4" imgW="7020044" imgH="4067175" progId="MSGraph.Chart.5">
                  <p:embed followColorScheme="full"/>
                </p:oleObj>
              </mc:Choice>
              <mc:Fallback>
                <p:oleObj name="Chart" r:id="rId4" imgW="7020044" imgH="4067175" progId="MSGraph.Chart.5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79713"/>
                        <a:ext cx="89916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5334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16764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6400800" y="1219200"/>
            <a:ext cx="1219200" cy="11430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6553200" y="990600"/>
            <a:ext cx="1447800" cy="1600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0264" name="AutoShape 8"/>
          <p:cNvSpPr>
            <a:spLocks noChangeArrowheads="1"/>
          </p:cNvSpPr>
          <p:nvPr/>
        </p:nvSpPr>
        <p:spPr bwMode="auto">
          <a:xfrm>
            <a:off x="4159250" y="15097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02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870D-6C04-4DC0-BDC7-C0B0EBCC4C5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altLang="en-US"/>
              <a:t>Experiment 2: Type of Overlap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533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2286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40386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57150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7391400" y="1524000"/>
            <a:ext cx="1066800" cy="990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533400" y="1524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2286000" y="1905000"/>
            <a:ext cx="1066800" cy="228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038600" y="15240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7696200" y="17526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5715000" y="1676400"/>
            <a:ext cx="5334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2317" name="Object 13"/>
          <p:cNvGraphicFramePr>
            <a:graphicFrameLocks noChangeAspect="1"/>
          </p:cNvGraphicFramePr>
          <p:nvPr>
            <p:ph idx="1"/>
          </p:nvPr>
        </p:nvGraphicFramePr>
        <p:xfrm>
          <a:off x="152400" y="2794000"/>
          <a:ext cx="8991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8" name="Chart" r:id="rId4" imgW="5476935" imgH="3686294" progId="MSGraph.Chart.5">
                  <p:embed followColorScheme="full"/>
                </p:oleObj>
              </mc:Choice>
              <mc:Fallback>
                <p:oleObj name="Chart" r:id="rId4" imgW="5476935" imgH="3686294" progId="MSGraph.Chart.5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94000"/>
                        <a:ext cx="89916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23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E8C2-E65E-42CD-96C1-B6D2E2DE2A4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altLang="en-US" sz="4000"/>
              <a:t>Experiment 3: Number of Empty Joins Used in Rewrite</a:t>
            </a:r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096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79248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41910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23622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533400" y="1638300"/>
            <a:ext cx="1066800" cy="1295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7924800" y="1638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7924800" y="1790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2" name="Rectangle 10"/>
          <p:cNvSpPr>
            <a:spLocks noChangeArrowheads="1"/>
          </p:cNvSpPr>
          <p:nvPr/>
        </p:nvSpPr>
        <p:spPr bwMode="auto">
          <a:xfrm>
            <a:off x="7924800" y="1943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3" name="Rectangle 11"/>
          <p:cNvSpPr>
            <a:spLocks noChangeArrowheads="1"/>
          </p:cNvSpPr>
          <p:nvPr/>
        </p:nvSpPr>
        <p:spPr bwMode="auto">
          <a:xfrm>
            <a:off x="7924800" y="20955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4" name="Rectangle 12"/>
          <p:cNvSpPr>
            <a:spLocks noChangeArrowheads="1"/>
          </p:cNvSpPr>
          <p:nvPr/>
        </p:nvSpPr>
        <p:spPr bwMode="auto">
          <a:xfrm>
            <a:off x="7924800" y="2246313"/>
            <a:ext cx="1066800" cy="74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5" name="Rectangle 13"/>
          <p:cNvSpPr>
            <a:spLocks noChangeArrowheads="1"/>
          </p:cNvSpPr>
          <p:nvPr/>
        </p:nvSpPr>
        <p:spPr bwMode="auto">
          <a:xfrm>
            <a:off x="7924800" y="24003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6" name="Rectangle 14"/>
          <p:cNvSpPr>
            <a:spLocks noChangeArrowheads="1"/>
          </p:cNvSpPr>
          <p:nvPr/>
        </p:nvSpPr>
        <p:spPr bwMode="auto">
          <a:xfrm>
            <a:off x="7924800" y="25527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7" name="Rectangle 15"/>
          <p:cNvSpPr>
            <a:spLocks noChangeArrowheads="1"/>
          </p:cNvSpPr>
          <p:nvPr/>
        </p:nvSpPr>
        <p:spPr bwMode="auto">
          <a:xfrm>
            <a:off x="7924800" y="2705100"/>
            <a:ext cx="1066800" cy="74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8" name="Rectangle 16"/>
          <p:cNvSpPr>
            <a:spLocks noChangeArrowheads="1"/>
          </p:cNvSpPr>
          <p:nvPr/>
        </p:nvSpPr>
        <p:spPr bwMode="auto">
          <a:xfrm>
            <a:off x="6096000" y="17145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69" name="Rectangle 17"/>
          <p:cNvSpPr>
            <a:spLocks noChangeArrowheads="1"/>
          </p:cNvSpPr>
          <p:nvPr/>
        </p:nvSpPr>
        <p:spPr bwMode="auto">
          <a:xfrm>
            <a:off x="6096000" y="19431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0" name="Rectangle 18"/>
          <p:cNvSpPr>
            <a:spLocks noChangeArrowheads="1"/>
          </p:cNvSpPr>
          <p:nvPr/>
        </p:nvSpPr>
        <p:spPr bwMode="auto">
          <a:xfrm>
            <a:off x="6096000" y="2170113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6096000" y="24003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2" name="Rectangle 20"/>
          <p:cNvSpPr>
            <a:spLocks noChangeArrowheads="1"/>
          </p:cNvSpPr>
          <p:nvPr/>
        </p:nvSpPr>
        <p:spPr bwMode="auto">
          <a:xfrm>
            <a:off x="6096000" y="2628900"/>
            <a:ext cx="1066800" cy="1524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3" name="Rectangle 21"/>
          <p:cNvSpPr>
            <a:spLocks noChangeArrowheads="1"/>
          </p:cNvSpPr>
          <p:nvPr/>
        </p:nvSpPr>
        <p:spPr bwMode="auto">
          <a:xfrm>
            <a:off x="4191000" y="1716088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4" name="Rectangle 22"/>
          <p:cNvSpPr>
            <a:spLocks noChangeArrowheads="1"/>
          </p:cNvSpPr>
          <p:nvPr/>
        </p:nvSpPr>
        <p:spPr bwMode="auto">
          <a:xfrm>
            <a:off x="4191000" y="20177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5" name="Rectangle 23"/>
          <p:cNvSpPr>
            <a:spLocks noChangeArrowheads="1"/>
          </p:cNvSpPr>
          <p:nvPr/>
        </p:nvSpPr>
        <p:spPr bwMode="auto">
          <a:xfrm>
            <a:off x="4191000" y="2320925"/>
            <a:ext cx="1066800" cy="2270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6" name="Rectangle 24"/>
          <p:cNvSpPr>
            <a:spLocks noChangeArrowheads="1"/>
          </p:cNvSpPr>
          <p:nvPr/>
        </p:nvSpPr>
        <p:spPr bwMode="auto">
          <a:xfrm>
            <a:off x="4191000" y="2627313"/>
            <a:ext cx="1066800" cy="2270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2362200" y="1790700"/>
            <a:ext cx="1066800" cy="455613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8" name="Rectangle 26"/>
          <p:cNvSpPr>
            <a:spLocks noChangeArrowheads="1"/>
          </p:cNvSpPr>
          <p:nvPr/>
        </p:nvSpPr>
        <p:spPr bwMode="auto">
          <a:xfrm>
            <a:off x="2362200" y="2325688"/>
            <a:ext cx="1066800" cy="455612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84379" name="Rectangle 27"/>
          <p:cNvSpPr>
            <a:spLocks noChangeArrowheads="1"/>
          </p:cNvSpPr>
          <p:nvPr/>
        </p:nvSpPr>
        <p:spPr bwMode="auto">
          <a:xfrm>
            <a:off x="533400" y="1865313"/>
            <a:ext cx="1066800" cy="83978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484380" name="Object 28"/>
          <p:cNvGraphicFramePr>
            <a:graphicFrameLocks noChangeAspect="1"/>
          </p:cNvGraphicFramePr>
          <p:nvPr>
            <p:ph idx="1"/>
          </p:nvPr>
        </p:nvGraphicFramePr>
        <p:xfrm>
          <a:off x="304800" y="2854325"/>
          <a:ext cx="8686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81" name="Chart" r:id="rId4" imgW="5476935" imgH="3686294" progId="MSGraph.Chart.5">
                  <p:embed followColorScheme="full"/>
                </p:oleObj>
              </mc:Choice>
              <mc:Fallback>
                <p:oleObj name="Chart" r:id="rId4" imgW="5476935" imgH="3686294" progId="MSGraph.Chart.5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54325"/>
                        <a:ext cx="86868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843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E060-8F78-487B-B9A7-663C9939DA8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much do the rectangles overlap with queries?</a:t>
            </a: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1676400" y="2286000"/>
          <a:ext cx="6097588" cy="40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7" name="Chart" r:id="rId4" imgW="6096361" imgH="4067684" progId="MSGraph.Chart.8">
                  <p:embed followColorScheme="full"/>
                </p:oleObj>
              </mc:Choice>
              <mc:Fallback>
                <p:oleObj name="Chart" r:id="rId4" imgW="6096361" imgH="406768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6097588" cy="406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7BF88-31BF-4D20-99D2-9EA48CB71F6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Query optimization experiments </a:t>
            </a:r>
          </a:p>
        </p:txBody>
      </p:sp>
      <p:graphicFrame>
        <p:nvGraphicFramePr>
          <p:cNvPr id="404483" name="Object 3"/>
          <p:cNvGraphicFramePr>
            <a:graphicFrameLocks noChangeAspect="1"/>
          </p:cNvGraphicFramePr>
          <p:nvPr/>
        </p:nvGraphicFramePr>
        <p:xfrm>
          <a:off x="1905000" y="2789238"/>
          <a:ext cx="60975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32" name="Chart" r:id="rId4" imgW="6096361" imgH="4067684" progId="MSGraph.Chart.8">
                  <p:embed followColorScheme="full"/>
                </p:oleObj>
              </mc:Choice>
              <mc:Fallback>
                <p:oleObj name="Chart" r:id="rId4" imgW="6096361" imgH="406768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9238"/>
                        <a:ext cx="60975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46720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sz="2000">
                <a:solidFill>
                  <a:schemeClr val="tx1"/>
                </a:solidFill>
              </a:rPr>
              <a:t> real-world workload of 26 queries</a:t>
            </a:r>
          </a:p>
          <a:p>
            <a:r>
              <a:rPr kumimoji="0" lang="en-US" altLang="en-US" sz="2000">
                <a:solidFill>
                  <a:schemeClr val="tx1"/>
                </a:solidFill>
              </a:rPr>
              <a:t> 5 of the queries “qualified” for the rewrite </a:t>
            </a:r>
          </a:p>
          <a:p>
            <a:r>
              <a:rPr kumimoji="0" lang="en-US" altLang="en-US" sz="2000">
                <a:solidFill>
                  <a:schemeClr val="tx1"/>
                </a:solidFill>
              </a:rPr>
              <a:t> only simple rewrites were considered</a:t>
            </a:r>
          </a:p>
          <a:p>
            <a:r>
              <a:rPr kumimoji="0" lang="en-US" altLang="en-US" sz="2000">
                <a:solidFill>
                  <a:schemeClr val="tx1"/>
                </a:solidFill>
              </a:rPr>
              <a:t> all rewrites led to improved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8AD4-43CE-4B21-870C-5F985B5B684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371600"/>
          </a:xfrm>
        </p:spPr>
        <p:txBody>
          <a:bodyPr/>
          <a:lstStyle/>
          <a:p>
            <a:r>
              <a:rPr lang="en-US" altLang="en-US" sz="4000"/>
              <a:t>Query Cardinality Estimate via Empty Joins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AAAB-3577-4411-A3BD-95514D93559B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4000"/>
              <a:t>Query Cardinality Estimate via Empty Joins (SIEQE)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Cardinality estimates crucial for designing good query evaluation plans</a:t>
            </a:r>
          </a:p>
          <a:p>
            <a:pPr>
              <a:buFontTx/>
              <a:buChar char="•"/>
            </a:pPr>
            <a:r>
              <a:rPr lang="en-US" altLang="en-US"/>
              <a:t>Uniform data distribution (UDA): standard assumption in database systems</a:t>
            </a:r>
          </a:p>
          <a:p>
            <a:pPr>
              <a:buFontTx/>
              <a:buChar char="•"/>
            </a:pPr>
            <a:r>
              <a:rPr lang="en-US" altLang="en-US"/>
              <a:t>Histograms effective in single dimensions: too expensive to build and maintain 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621-D2AE-4B05-9E1A-2280C5B0F52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The Strategy</a:t>
            </a:r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228600" y="1371600"/>
            <a:ext cx="4572000" cy="4267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914400" y="1752600"/>
            <a:ext cx="3124200" cy="914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1529" name="Rectangle 9"/>
          <p:cNvSpPr>
            <a:spLocks noChangeArrowheads="1"/>
          </p:cNvSpPr>
          <p:nvPr/>
        </p:nvSpPr>
        <p:spPr bwMode="auto">
          <a:xfrm>
            <a:off x="2057400" y="2171700"/>
            <a:ext cx="838200" cy="22098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2552700" y="2895600"/>
            <a:ext cx="685800" cy="6096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600"/>
              <a:t>Q1</a:t>
            </a:r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3505200" y="4495800"/>
            <a:ext cx="762000" cy="6858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1600"/>
              <a:t>Q2</a:t>
            </a:r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4960938" y="1519238"/>
            <a:ext cx="4016375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r>
              <a:rPr lang="en-US" altLang="en-US" sz="1800">
                <a:solidFill>
                  <a:schemeClr val="tx1"/>
                </a:solidFill>
              </a:rPr>
              <a:t>With UDA, the “density”: 1 tuple/sq unit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Empty joins cover 20% of the area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Adjusted density: 1.25 tuples/sq unit</a:t>
            </a:r>
          </a:p>
        </p:txBody>
      </p:sp>
      <p:graphicFrame>
        <p:nvGraphicFramePr>
          <p:cNvPr id="491587" name="Group 67"/>
          <p:cNvGraphicFramePr>
            <a:graphicFrameLocks noGrp="1"/>
          </p:cNvGraphicFramePr>
          <p:nvPr>
            <p:ph idx="1"/>
          </p:nvPr>
        </p:nvGraphicFramePr>
        <p:xfrm>
          <a:off x="4960938" y="3733800"/>
          <a:ext cx="4176712" cy="2362200"/>
        </p:xfrm>
        <a:graphic>
          <a:graphicData uri="http://schemas.openxmlformats.org/drawingml/2006/table">
            <a:tbl>
              <a:tblPr/>
              <a:tblGrid>
                <a:gridCol w="1814512"/>
                <a:gridCol w="1030288"/>
                <a:gridCol w="1331912"/>
              </a:tblGrid>
              <a:tr h="7874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Cardinality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SIEQE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86835F-06BF-4A1A-93CF-522A22E9604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Commercial implementations of SQO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7618413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Early Experiences:</a:t>
            </a:r>
          </a:p>
          <a:p>
            <a:pPr>
              <a:buFontTx/>
              <a:buNone/>
            </a:pPr>
            <a:endParaRPr kumimoji="0" lang="en-US" altLang="en-US">
              <a:solidFill>
                <a:schemeClr val="tx1"/>
              </a:solidFill>
            </a:endParaRPr>
          </a:p>
          <a:p>
            <a:r>
              <a:rPr kumimoji="0" lang="en-US" altLang="en-US">
                <a:solidFill>
                  <a:schemeClr val="tx1"/>
                </a:solidFill>
              </a:rPr>
              <a:t>Could not spend too much time on optimization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Few integrity constraints are ever defined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Association with deductive databases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195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Few (if any!)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B610-B474-4916-AE94-551487793BA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Experiments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000"/>
              <a:t>Number of queries for which the error is less than a given limit</a:t>
            </a: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1752600" y="2590800"/>
            <a:ext cx="5867400" cy="35814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88459" name="Picture 11" descr="erro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573338"/>
            <a:ext cx="5867400" cy="359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AFD6-8799-4445-9AC0-13925C09F0F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4997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Experiments</a:t>
            </a:r>
            <a:br>
              <a:rPr lang="en-US" altLang="en-US" sz="4000"/>
            </a:br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000"/>
              <a:t>Estimation error as a function of the size of the overlap of a query and an empty region</a:t>
            </a: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533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99720" name="Rectangle 8"/>
          <p:cNvSpPr>
            <a:spLocks noChangeArrowheads="1"/>
          </p:cNvSpPr>
          <p:nvPr/>
        </p:nvSpPr>
        <p:spPr bwMode="auto">
          <a:xfrm>
            <a:off x="4724400" y="3200400"/>
            <a:ext cx="3581400" cy="2179638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99721" name="Picture 9" descr="overlap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200400"/>
            <a:ext cx="7772400" cy="217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726" name="Text Box 14"/>
          <p:cNvSpPr txBox="1">
            <a:spLocks noChangeArrowheads="1"/>
          </p:cNvSpPr>
          <p:nvPr/>
        </p:nvSpPr>
        <p:spPr bwMode="auto">
          <a:xfrm>
            <a:off x="1812925" y="5453063"/>
            <a:ext cx="1008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UDA</a:t>
            </a:r>
          </a:p>
        </p:txBody>
      </p:sp>
      <p:sp>
        <p:nvSpPr>
          <p:cNvPr id="499728" name="Text Box 16"/>
          <p:cNvSpPr txBox="1">
            <a:spLocks noChangeArrowheads="1"/>
          </p:cNvSpPr>
          <p:nvPr/>
        </p:nvSpPr>
        <p:spPr bwMode="auto">
          <a:xfrm>
            <a:off x="6019800" y="5453063"/>
            <a:ext cx="1263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SIEQE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98A91-03DE-481B-8729-8E7DA5F2B573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Discovery of Check Constraints and Their Application in DB2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457200" y="3505200"/>
            <a:ext cx="8423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>
                <a:solidFill>
                  <a:schemeClr val="tx1"/>
                </a:solidFill>
              </a:rPr>
              <a:t>We discover two types of (rules) check constraints: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correlations between attributes over ordered domains</a:t>
            </a:r>
          </a:p>
          <a:p>
            <a:r>
              <a:rPr kumimoji="0" lang="en-US" altLang="en-US">
                <a:solidFill>
                  <a:schemeClr val="tx1"/>
                </a:solidFill>
              </a:rPr>
              <a:t>partitioning of attributes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D3AF-FF69-4C28-8E1A-DB930E83AE8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76400"/>
          </a:xfrm>
        </p:spPr>
        <p:txBody>
          <a:bodyPr/>
          <a:lstStyle/>
          <a:p>
            <a:r>
              <a:rPr lang="en-US" altLang="en-US" sz="5100"/>
              <a:t>Correlations between attributes over ordered domains</a:t>
            </a: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52400" y="2057400"/>
            <a:ext cx="86868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chemeClr val="tx1"/>
                </a:solidFill>
              </a:rPr>
              <a:t>Rules have the form:</a:t>
            </a:r>
            <a:r>
              <a:rPr kumimoji="0" lang="en-US" altLang="en-US" sz="2400" i="1">
                <a:solidFill>
                  <a:schemeClr val="tx1"/>
                </a:solidFill>
              </a:rPr>
              <a:t> 		Y = bX + a + [emin, emax]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 i="1">
              <a:solidFill>
                <a:schemeClr val="tx1"/>
              </a:solidFill>
            </a:endParaRPr>
          </a:p>
          <a:p>
            <a:pPr lvl="4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		Algorithm 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for all tables in the database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	for all comparable variable pairs (X and Y) in the table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		apply OLS estimation to get the function of the 					form: Y = a + bX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		calculate the max and min error (or residual) 					emax and emin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	endfor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endfor</a:t>
            </a:r>
            <a:endParaRPr kumimoji="0"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C3C0-2050-4816-9B71-BD49166C0CD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Partitioning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4724400"/>
          </a:xfrm>
        </p:spPr>
        <p:txBody>
          <a:bodyPr/>
          <a:lstStyle/>
          <a:p>
            <a:r>
              <a:rPr lang="en-US" altLang="en-US" sz="2400"/>
              <a:t>Rules have the form</a:t>
            </a:r>
            <a:r>
              <a:rPr lang="en-US" altLang="en-US" sz="2400" i="1"/>
              <a:t>:	If X = a, then Y </a:t>
            </a:r>
            <a:r>
              <a:rPr lang="en-US" altLang="en-US" sz="2400" i="1">
                <a:sym typeface="UniversalMath1 BT" panose="05050102010205020602" pitchFamily="18" charset="2"/>
              </a:rPr>
              <a:t></a:t>
            </a:r>
            <a:r>
              <a:rPr lang="en-US" altLang="en-US" sz="2400" i="1"/>
              <a:t>  [emin, emax]</a:t>
            </a:r>
            <a:endParaRPr lang="en-US" altLang="en-US" i="1"/>
          </a:p>
          <a:p>
            <a:pPr algn="just"/>
            <a:endParaRPr lang="en-US" altLang="en-US" b="1"/>
          </a:p>
          <a:p>
            <a:pPr algn="just"/>
            <a:r>
              <a:rPr lang="en-US" altLang="en-US" b="1"/>
              <a:t>				</a:t>
            </a:r>
            <a:r>
              <a:rPr lang="en-US" altLang="en-US" sz="2400" b="1"/>
              <a:t>Algorithm </a:t>
            </a:r>
            <a:endParaRPr lang="en-US" altLang="en-US" b="1"/>
          </a:p>
          <a:p>
            <a:pPr algn="just"/>
            <a:endParaRPr lang="en-US" altLang="en-US" sz="2000">
              <a:latin typeface="Arial" panose="020B0604020202020204" pitchFamily="34" charset="0"/>
            </a:endParaRPr>
          </a:p>
          <a:p>
            <a:pPr algn="just"/>
            <a:r>
              <a:rPr lang="en-US" altLang="en-US" sz="2000">
                <a:latin typeface="Arial" panose="020B0604020202020204" pitchFamily="34" charset="0"/>
              </a:rPr>
              <a:t>for all tables in the database</a:t>
            </a:r>
          </a:p>
          <a:p>
            <a:pPr algn="just"/>
            <a:r>
              <a:rPr lang="en-US" altLang="en-US" sz="2000">
                <a:latin typeface="Arial" panose="020B0604020202020204" pitchFamily="34" charset="0"/>
              </a:rPr>
              <a:t>	for any qualifying variable pair (X and Y) in the table </a:t>
            </a:r>
          </a:p>
          <a:p>
            <a:pPr algn="just"/>
            <a:r>
              <a:rPr lang="en-US" altLang="en-US" sz="2000">
                <a:latin typeface="Arial" panose="020B0604020202020204" pitchFamily="34" charset="0"/>
              </a:rPr>
              <a:t>		calculate partitions by using GROUP BY X statements</a:t>
            </a:r>
          </a:p>
          <a:p>
            <a:pPr algn="just"/>
            <a:r>
              <a:rPr lang="en-US" altLang="en-US" sz="2000">
                <a:latin typeface="Arial" panose="020B0604020202020204" pitchFamily="34" charset="0"/>
              </a:rPr>
              <a:t>		find the max and min value of Y for each partition</a:t>
            </a:r>
          </a:p>
          <a:p>
            <a:pPr algn="just"/>
            <a:r>
              <a:rPr lang="en-US" altLang="en-US" sz="2000">
                <a:latin typeface="Arial" panose="020B0604020202020204" pitchFamily="34" charset="0"/>
              </a:rPr>
              <a:t>	endfor</a:t>
            </a:r>
          </a:p>
          <a:p>
            <a:pPr algn="just"/>
            <a:r>
              <a:rPr lang="en-US" altLang="en-US" sz="2000"/>
              <a:t>endfor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A5E4-E891-49FE-818F-FFE4E3DB1F91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Experiments in TPC-H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8763000" cy="1905000"/>
          </a:xfrm>
        </p:spPr>
        <p:txBody>
          <a:bodyPr/>
          <a:lstStyle/>
          <a:p>
            <a:pPr algn="just"/>
            <a:r>
              <a:rPr lang="en-US" altLang="en-US" sz="2000">
                <a:cs typeface="Times New Roman" panose="02020603050405020304" pitchFamily="18" charset="0"/>
              </a:rPr>
              <a:t>Rules discovered through partitioning: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just"/>
            <a:endParaRPr lang="en-US" altLang="en-US" sz="2000"/>
          </a:p>
          <a:p>
            <a:pPr algn="just"/>
            <a:r>
              <a:rPr lang="en-US" altLang="en-US" sz="2000"/>
              <a:t>If  L_LINESTATUS=F, then L_SHIPDATE=(01/04/1992, 06/17/1995), m = 0.50</a:t>
            </a:r>
          </a:p>
          <a:p>
            <a:pPr algn="just"/>
            <a:r>
              <a:rPr lang="en-US" altLang="en-US" sz="2000"/>
              <a:t>If  L_LINESTATUS=O, then L_SHIPDATE=(06/19/1995, 12/25/1998), m = 0.50</a:t>
            </a:r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TPC-H contains the following check constraint: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L_RECEIPTDATE  &gt; L_SHIPDATE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Our algorithm discovered  the following rule: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L_RECEIPTDATE = L_SHIPDATE + (1, 30), m = 0.0114.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B42C-31BE-40E1-A453-B164EA2C4C6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DBA Wizard</a:t>
            </a:r>
          </a:p>
          <a:p>
            <a:pPr>
              <a:buFontTx/>
              <a:buChar char="•"/>
            </a:pPr>
            <a:r>
              <a:rPr lang="en-US" altLang="en-US"/>
              <a:t>Semantic Query Optimization</a:t>
            </a:r>
          </a:p>
          <a:p>
            <a:pPr>
              <a:buFontTx/>
              <a:buChar char="•"/>
            </a:pPr>
            <a:r>
              <a:rPr lang="en-US" altLang="en-US"/>
              <a:t>Improved Filter Factor Estimates   </a:t>
            </a:r>
          </a:p>
        </p:txBody>
      </p:sp>
      <p:sp>
        <p:nvSpPr>
          <p:cNvPr id="410631" name="AutoShape 7"/>
          <p:cNvSpPr>
            <a:spLocks noChangeArrowheads="1"/>
          </p:cNvSpPr>
          <p:nvPr/>
        </p:nvSpPr>
        <p:spPr bwMode="auto">
          <a:xfrm>
            <a:off x="6934200" y="3962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7EE8-B066-4C85-8DA9-BD9E19769A1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2209800"/>
          </a:xfrm>
        </p:spPr>
        <p:txBody>
          <a:bodyPr/>
          <a:lstStyle/>
          <a:p>
            <a:endParaRPr lang="en-US" altLang="en-US" sz="2000"/>
          </a:p>
          <a:p>
            <a:pPr>
              <a:lnSpc>
                <a:spcPct val="110000"/>
              </a:lnSpc>
            </a:pPr>
            <a:r>
              <a:rPr lang="en-US" altLang="en-US" sz="2000"/>
              <a:t>ARRIVAL DATE &lt;=  ‘1999-06-15’ </a:t>
            </a:r>
            <a:r>
              <a:rPr lang="en-US" altLang="en-US" sz="2000" i="1"/>
              <a:t>AND</a:t>
            </a:r>
            <a:r>
              <a:rPr lang="en-US" altLang="en-US" sz="2000"/>
              <a:t> DEPARTURE_DATE &gt;= ‘1999-06-15’</a:t>
            </a:r>
          </a:p>
          <a:p>
            <a:pPr>
              <a:lnSpc>
                <a:spcPct val="110000"/>
              </a:lnSpc>
            </a:pPr>
            <a:endParaRPr lang="en-US" altLang="en-US" sz="2000"/>
          </a:p>
          <a:p>
            <a:pPr>
              <a:lnSpc>
                <a:spcPct val="110000"/>
              </a:lnSpc>
            </a:pPr>
            <a:r>
              <a:rPr lang="en-US" altLang="en-US" sz="2000"/>
              <a:t>The</a:t>
            </a:r>
            <a:r>
              <a:rPr lang="en-US" altLang="en-US" sz="2000" i="1"/>
              <a:t> </a:t>
            </a:r>
            <a:r>
              <a:rPr lang="en-US" altLang="en-US" sz="2000"/>
              <a:t>filter factor estimate for the query would be:</a:t>
            </a:r>
            <a:endParaRPr lang="en-US" altLang="en-US" i="1"/>
          </a:p>
          <a:p>
            <a:pPr algn="ctr">
              <a:lnSpc>
                <a:spcPct val="110000"/>
              </a:lnSpc>
            </a:pPr>
            <a:r>
              <a:rPr lang="en-US" altLang="en-US" sz="2800" i="1"/>
              <a:t>ff = ff1 * ff2</a:t>
            </a:r>
            <a:r>
              <a:rPr lang="en-US" altLang="en-US" sz="4000"/>
              <a:t> </a:t>
            </a:r>
            <a:endParaRPr lang="en-US" altLang="en-US" sz="2000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60325" y="1433513"/>
            <a:ext cx="908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Consider a query issued against a hotel database, that requests the number of guests staying in the hotel on a given date. 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0" y="48006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If </a:t>
            </a:r>
            <a:r>
              <a:rPr lang="en-US" altLang="en-US" sz="2000">
                <a:solidFill>
                  <a:schemeClr val="tx1"/>
                </a:solidFill>
              </a:rPr>
              <a:t>‘1999-06-15’</a:t>
            </a:r>
            <a:r>
              <a:rPr kumimoji="0" lang="en-US" altLang="en-US" sz="2000">
                <a:solidFill>
                  <a:schemeClr val="tx1"/>
                </a:solidFill>
              </a:rPr>
              <a:t> was approximately midway in the date ranges, we would estimate a quarter of all the guests that came in over the number of years would be in the answer of the query!</a:t>
            </a:r>
            <a:endParaRPr kumimoji="0"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AEC0-1A33-482A-AC6D-D0C389A8BB23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12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/>
              <a:t>Example (cont.)</a:t>
            </a:r>
          </a:p>
        </p:txBody>
      </p:sp>
      <p:sp>
        <p:nvSpPr>
          <p:cNvPr id="412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3657600"/>
          </a:xfrm>
        </p:spPr>
        <p:txBody>
          <a:bodyPr/>
          <a:lstStyle/>
          <a:p>
            <a:r>
              <a:rPr lang="en-US" altLang="en-US" sz="2000"/>
              <a:t>Assume that the following check constraint was discovered: </a:t>
            </a:r>
          </a:p>
          <a:p>
            <a:endParaRPr lang="en-US" altLang="en-US" sz="2000"/>
          </a:p>
          <a:p>
            <a:pPr algn="ctr"/>
            <a:r>
              <a:rPr lang="en-US" altLang="en-US" sz="2000"/>
              <a:t>DEPARTURE_DATE &gt;= ARRIVAL_DATE + (1 DAY, 5 DAYS)</a:t>
            </a:r>
          </a:p>
          <a:p>
            <a:pPr algn="ctr"/>
            <a:endParaRPr lang="en-US" altLang="en-US" sz="2000"/>
          </a:p>
          <a:p>
            <a:r>
              <a:rPr lang="en-US" altLang="en-US" sz="2000"/>
              <a:t>The original condition in the query predicate can then be changed to:</a:t>
            </a:r>
          </a:p>
          <a:p>
            <a:endParaRPr lang="en-US" altLang="en-US" sz="2000"/>
          </a:p>
          <a:p>
            <a:pPr algn="ctr"/>
            <a:r>
              <a:rPr lang="en-US" altLang="en-US" sz="2000"/>
              <a:t>ARRIVAL_DATE &lt;= ‘1999-06-15’ </a:t>
            </a:r>
            <a:r>
              <a:rPr lang="en-US" altLang="en-US" sz="2000" i="1"/>
              <a:t>AND</a:t>
            </a:r>
            <a:r>
              <a:rPr lang="en-US" altLang="en-US" sz="2000"/>
              <a:t> ARRIVAL_DATE &gt;= ‘1999-06-18’</a:t>
            </a:r>
          </a:p>
          <a:p>
            <a:pPr algn="ctr"/>
            <a:r>
              <a:rPr lang="en-US" altLang="en-US" sz="2000"/>
              <a:t>or</a:t>
            </a:r>
          </a:p>
          <a:p>
            <a:pPr algn="ctr"/>
            <a:r>
              <a:rPr lang="en-US" altLang="en-US" sz="2000"/>
              <a:t>ARRIVAL_DATE </a:t>
            </a:r>
            <a:r>
              <a:rPr lang="en-US" altLang="en-US" sz="2000" i="1"/>
              <a:t>BETWEEN</a:t>
            </a:r>
            <a:r>
              <a:rPr lang="en-US" altLang="en-US" sz="2000"/>
              <a:t> ‘1999-06-15’ </a:t>
            </a:r>
            <a:r>
              <a:rPr lang="en-US" altLang="en-US" sz="2000" i="1"/>
              <a:t>AND</a:t>
            </a:r>
            <a:r>
              <a:rPr lang="en-US" altLang="en-US" sz="2000"/>
              <a:t> ‘1999-06-18’</a:t>
            </a:r>
            <a:endParaRPr lang="en-US" altLang="en-US" i="1"/>
          </a:p>
        </p:txBody>
      </p:sp>
      <p:sp>
        <p:nvSpPr>
          <p:cNvPr id="412676" name="Text Box 1028"/>
          <p:cNvSpPr txBox="1">
            <a:spLocks noChangeArrowheads="1"/>
          </p:cNvSpPr>
          <p:nvPr/>
        </p:nvSpPr>
        <p:spPr bwMode="auto">
          <a:xfrm>
            <a:off x="304800" y="51816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The filter factor is now estimated to: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chemeClr val="tx1"/>
                </a:solidFill>
              </a:rPr>
              <a:t>ff = (ff1 + ff2 –1)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6BF2-9C0A-4B15-9351-E927780B8C68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altLang="en-US" sz="4000"/>
              <a:t>Other Research on the Use of Soft Constraints in Query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31B1-F784-4F2B-BEB4-47F39D5B144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Join elimination: example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1524000"/>
          </a:xfrm>
        </p:spPr>
        <p:txBody>
          <a:bodyPr/>
          <a:lstStyle/>
          <a:p>
            <a:r>
              <a:rPr lang="en-US" altLang="en-US" sz="1800" b="1"/>
              <a:t>select </a:t>
            </a:r>
            <a:r>
              <a:rPr lang="en-US" altLang="en-US" sz="1800"/>
              <a:t>	p_name, p_retailprice, s_name, s_address </a:t>
            </a:r>
          </a:p>
          <a:p>
            <a:r>
              <a:rPr lang="en-US" altLang="en-US" sz="1800" b="1"/>
              <a:t>from </a:t>
            </a:r>
            <a:r>
              <a:rPr lang="en-US" altLang="en-US" sz="1800"/>
              <a:t>	tpcd.lineitem, tpcd.partsupp, tpcd.part, tpcd.supplier</a:t>
            </a:r>
          </a:p>
          <a:p>
            <a:r>
              <a:rPr lang="en-US" altLang="en-US" sz="1800" b="1"/>
              <a:t>where </a:t>
            </a:r>
            <a:r>
              <a:rPr lang="en-US" altLang="en-US" sz="1800"/>
              <a:t>	p_partkey = ps_partkey and s_suppkey = ps_suppkey and</a:t>
            </a:r>
          </a:p>
          <a:p>
            <a:r>
              <a:rPr lang="en-US" altLang="en-US" sz="1800"/>
              <a:t>		ps_partkey = l_partkey and ps_suppkey = l_suppkey;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457200" y="2971800"/>
            <a:ext cx="6448425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RI constraints: 	part-partsupp (on partkey)   </a:t>
            </a:r>
          </a:p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		supplier-partsupp (on partkey)</a:t>
            </a:r>
          </a:p>
          <a:p>
            <a:pPr>
              <a:buFontTx/>
              <a:buNone/>
            </a:pPr>
            <a:r>
              <a:rPr kumimoji="0" lang="en-US" altLang="en-US" sz="2000">
                <a:solidFill>
                  <a:schemeClr val="tx1"/>
                </a:solidFill>
              </a:rPr>
              <a:t>		partsupp-lineitem (on partkey and suppkey)</a:t>
            </a:r>
            <a:endParaRPr lang="en-US" altLang="en-US" sz="1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kumimoji="0" lang="en-US" altLang="en-US" sz="2000">
              <a:solidFill>
                <a:schemeClr val="tx1"/>
              </a:solidFill>
            </a:endParaRP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381000" y="49530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1800" b="1"/>
              <a:t>select </a:t>
            </a:r>
            <a:r>
              <a:rPr kumimoji="0" lang="en-US" altLang="en-US" sz="1800"/>
              <a:t>	p_name, p_retailprice, s_name, s_address </a:t>
            </a:r>
          </a:p>
          <a:p>
            <a:pPr>
              <a:buFontTx/>
              <a:buNone/>
            </a:pPr>
            <a:r>
              <a:rPr kumimoji="0" lang="en-US" altLang="en-US" sz="1800" b="1"/>
              <a:t>from </a:t>
            </a:r>
            <a:r>
              <a:rPr kumimoji="0" lang="en-US" altLang="en-US" sz="1800"/>
              <a:t>	tpcd.lineitem, tpcd.partsupp, tpcd.part, tpcd.supplier</a:t>
            </a:r>
          </a:p>
          <a:p>
            <a:pPr>
              <a:buFontTx/>
              <a:buNone/>
            </a:pPr>
            <a:r>
              <a:rPr kumimoji="0" lang="en-US" altLang="en-US" sz="1800" b="1"/>
              <a:t>where </a:t>
            </a:r>
            <a:r>
              <a:rPr kumimoji="0" lang="en-US" altLang="en-US" sz="1800"/>
              <a:t>	p_partkey = l_partkey and s_suppkey = l_suppkey; </a:t>
            </a:r>
          </a:p>
          <a:p>
            <a:pPr>
              <a:buFontTx/>
              <a:buNone/>
            </a:pPr>
            <a:r>
              <a:rPr kumimoji="0" lang="en-US" altLang="en-US" sz="18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A0C2-A948-4FEC-8F50-F5BA8C30D42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Query-driven Approach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Built multidimensional histograms based on query results (Microsoft)</a:t>
            </a:r>
          </a:p>
          <a:p>
            <a:pPr>
              <a:buFontTx/>
              <a:buChar char="•"/>
            </a:pPr>
            <a:r>
              <a:rPr lang="en-US" altLang="en-US"/>
              <a:t>Improve cardinality estimates by looking at the intermediate query results (IBM)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533400" y="5029200"/>
            <a:ext cx="8353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altLang="en-US">
                <a:solidFill>
                  <a:schemeClr val="tx2"/>
                </a:solidFill>
              </a:rPr>
              <a:t>Both techniques generate statistical soft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52D0-BFC9-404B-B53A-F079F5FF4B6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Data-driven Approach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Lots of methods using Bayesian networks to infer statistical soft constraint</a:t>
            </a:r>
          </a:p>
          <a:p>
            <a:pPr>
              <a:buFontTx/>
              <a:buChar char="•"/>
            </a:pPr>
            <a:r>
              <a:rPr lang="en-US" altLang="en-US"/>
              <a:t>Lots of methods to discover functional dependencies in data (absolute soft constraints)</a:t>
            </a:r>
          </a:p>
          <a:p>
            <a:pPr>
              <a:buFontTx/>
              <a:buChar char="•"/>
            </a:pPr>
            <a:r>
              <a:rPr lang="en-US" altLang="en-US"/>
              <a:t>Most recently, BHUNT and CORDS use sampling to discover soft constraints (IBM)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8B7-B2C7-4740-95CF-2FF8BF8E6427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/>
              <a:t>Q. Cheng, J. Gryz, F. Koo, T. Y. Cliff Leung, L. Liu, X. Qian, B. Schiefer: </a:t>
            </a:r>
            <a:r>
              <a:rPr lang="en-US" altLang="en-US" sz="2000" i="1"/>
              <a:t>Implementation of Two Semantic Query Optimization Techniques in DB2 Universal Database</a:t>
            </a:r>
            <a:r>
              <a:rPr lang="en-US" altLang="en-US" sz="2000"/>
              <a:t>. VLDB 1999.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/>
              <a:t>J. Edmonds, J. Gryz, D. Liang, R. Miller: </a:t>
            </a:r>
            <a:r>
              <a:rPr lang="en-US" altLang="en-US" sz="2000" i="1"/>
              <a:t>Mining for Empty Rectangles in Large Data Sets. </a:t>
            </a:r>
            <a:r>
              <a:rPr lang="en-US" altLang="en-US" sz="2000"/>
              <a:t>ICDT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/>
              <a:t>J. Gryz, B. Schiefer, J. Zheng, C. Zuzarte</a:t>
            </a:r>
            <a:r>
              <a:rPr lang="en-US" altLang="en-US" sz="2000" b="1"/>
              <a:t>: </a:t>
            </a:r>
            <a:r>
              <a:rPr lang="en-US" altLang="en-US" sz="2000" i="1"/>
              <a:t>Discovery and Application of Check Constraints in DB2. </a:t>
            </a:r>
            <a:r>
              <a:rPr lang="en-US" altLang="en-US" sz="2000"/>
              <a:t>ICDE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/>
              <a:t>P. Godfrey, J. Gryz, C. Zuzarte: </a:t>
            </a:r>
            <a:r>
              <a:rPr lang="en-US" altLang="en-US" sz="2000" i="1"/>
              <a:t>Exploiting Constraint-Like Data Characterizations in Query Optimization</a:t>
            </a:r>
            <a:r>
              <a:rPr lang="en-US" altLang="en-US" sz="2000"/>
              <a:t>. SIGMOD 2001.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/>
              <a:t>J. Gryz, D. Liang: </a:t>
            </a:r>
            <a:r>
              <a:rPr lang="en-US" altLang="en-US" sz="2000" i="1"/>
              <a:t>Query Optimization via Empty Joins</a:t>
            </a:r>
            <a:r>
              <a:rPr lang="en-US" altLang="en-US" sz="2000"/>
              <a:t>. DEXA 2002.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000"/>
              <a:t>J. Gryz, D. Liang: </a:t>
            </a:r>
            <a:r>
              <a:rPr lang="en-US" altLang="en-US" sz="2000" i="1"/>
              <a:t>Query Cardinality Estimation via Data Mining</a:t>
            </a:r>
            <a:r>
              <a:rPr lang="en-US" altLang="en-US" sz="2000"/>
              <a:t>. IIS 2004.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DB02-CD9E-477C-81ED-AEC2049CFB1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Algorithm for join elimination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562600"/>
          </a:xfrm>
        </p:spPr>
        <p:txBody>
          <a:bodyPr/>
          <a:lstStyle/>
          <a:p>
            <a:r>
              <a:rPr lang="en-US" altLang="en-US"/>
              <a:t>1. Derive column transitivity classes from the join predicates in the query</a:t>
            </a:r>
          </a:p>
          <a:p>
            <a:r>
              <a:rPr lang="en-US" altLang="en-US"/>
              <a:t>2. Divide the relations in the query that are related through RI constraints into removable and non-removable</a:t>
            </a:r>
          </a:p>
          <a:p>
            <a:r>
              <a:rPr lang="en-US" altLang="en-US"/>
              <a:t>3. Eliminate all removable relations from the query</a:t>
            </a:r>
          </a:p>
          <a:p>
            <a:r>
              <a:rPr lang="en-US" altLang="en-US"/>
              <a:t>4. Add is not null predicate to foreign key columns of all tables whose RI parents were removed 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3F0B-650F-4C92-8F8F-3337C9D620E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601200" cy="1143000"/>
          </a:xfrm>
        </p:spPr>
        <p:txBody>
          <a:bodyPr/>
          <a:lstStyle/>
          <a:p>
            <a:r>
              <a:rPr lang="en-US" altLang="en-US" sz="4000"/>
              <a:t>Algorithm for join elimination: example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0" y="4876800"/>
            <a:ext cx="625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200">
                <a:solidFill>
                  <a:schemeClr val="tx1"/>
                </a:solidFill>
              </a:rPr>
              <a:t>C.C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sp>
        <p:nvSpPr>
          <p:cNvPr id="390152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kumimoji="0" lang="en-US" altLang="en-US" sz="2200">
                <a:solidFill>
                  <a:schemeClr val="tx1"/>
                </a:solidFill>
              </a:rPr>
              <a:t>PS.S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grpSp>
        <p:nvGrpSpPr>
          <p:cNvPr id="390172" name="Group 28"/>
          <p:cNvGrpSpPr>
            <a:grpSpLocks/>
          </p:cNvGrpSpPr>
          <p:nvPr/>
        </p:nvGrpSpPr>
        <p:grpSpPr bwMode="auto">
          <a:xfrm>
            <a:off x="304800" y="3124200"/>
            <a:ext cx="2393950" cy="2179638"/>
            <a:chOff x="192" y="1296"/>
            <a:chExt cx="1508" cy="1373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192" y="1488"/>
              <a:ext cx="0" cy="8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1296" y="2400"/>
              <a:ext cx="4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O.C</a:t>
              </a:r>
              <a:endParaRPr kumimoji="0"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90153" name="Line 9"/>
            <p:cNvSpPr>
              <a:spLocks noChangeShapeType="1"/>
            </p:cNvSpPr>
            <p:nvPr/>
          </p:nvSpPr>
          <p:spPr bwMode="auto">
            <a:xfrm>
              <a:off x="384" y="129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5" name="Line 11"/>
            <p:cNvSpPr>
              <a:spLocks noChangeShapeType="1"/>
            </p:cNvSpPr>
            <p:nvPr/>
          </p:nvSpPr>
          <p:spPr bwMode="auto">
            <a:xfrm>
              <a:off x="432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390159" name="Text Box 15"/>
          <p:cNvSpPr txBox="1">
            <a:spLocks noChangeArrowheads="1"/>
          </p:cNvSpPr>
          <p:nvPr/>
        </p:nvSpPr>
        <p:spPr bwMode="auto">
          <a:xfrm>
            <a:off x="0" y="2895600"/>
            <a:ext cx="5651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0" lang="en-US" altLang="en-US" sz="2200">
                <a:solidFill>
                  <a:schemeClr val="tx1"/>
                </a:solidFill>
              </a:rPr>
              <a:t>S.S</a:t>
            </a:r>
            <a:endParaRPr kumimoji="0" lang="en-US" altLang="en-US">
              <a:solidFill>
                <a:schemeClr val="tx1"/>
              </a:solidFill>
            </a:endParaRPr>
          </a:p>
        </p:txBody>
      </p:sp>
      <p:grpSp>
        <p:nvGrpSpPr>
          <p:cNvPr id="390178" name="Group 34"/>
          <p:cNvGrpSpPr>
            <a:grpSpLocks/>
          </p:cNvGrpSpPr>
          <p:nvPr/>
        </p:nvGrpSpPr>
        <p:grpSpPr bwMode="auto">
          <a:xfrm>
            <a:off x="2667000" y="2895600"/>
            <a:ext cx="3844925" cy="2408238"/>
            <a:chOff x="1728" y="1152"/>
            <a:chExt cx="2422" cy="1517"/>
          </a:xfrm>
        </p:grpSpPr>
        <p:sp>
          <p:nvSpPr>
            <p:cNvPr id="390149" name="Text Box 5"/>
            <p:cNvSpPr txBox="1">
              <a:spLocks noChangeArrowheads="1"/>
            </p:cNvSpPr>
            <p:nvPr/>
          </p:nvSpPr>
          <p:spPr bwMode="auto">
            <a:xfrm>
              <a:off x="3696" y="1152"/>
              <a:ext cx="4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PS.S</a:t>
              </a:r>
              <a:endParaRPr kumimoji="0"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3696" y="2400"/>
              <a:ext cx="4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56" name="Line 12"/>
            <p:cNvSpPr>
              <a:spLocks noChangeShapeType="1"/>
            </p:cNvSpPr>
            <p:nvPr/>
          </p:nvSpPr>
          <p:spPr bwMode="auto">
            <a:xfrm>
              <a:off x="1728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2448" y="2400"/>
              <a:ext cx="39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C.C</a:t>
              </a:r>
              <a:endParaRPr kumimoji="0"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2448" y="1152"/>
              <a:ext cx="3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S.S</a:t>
              </a:r>
              <a:endParaRPr kumimoji="0"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90161" name="Line 17"/>
            <p:cNvSpPr>
              <a:spLocks noChangeShapeType="1"/>
            </p:cNvSpPr>
            <p:nvPr/>
          </p:nvSpPr>
          <p:spPr bwMode="auto">
            <a:xfrm flipH="1">
              <a:off x="2832" y="1296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2" name="Line 18"/>
            <p:cNvSpPr>
              <a:spLocks noChangeShapeType="1"/>
            </p:cNvSpPr>
            <p:nvPr/>
          </p:nvSpPr>
          <p:spPr bwMode="auto">
            <a:xfrm flipH="1">
              <a:off x="2880" y="2544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3" name="Line 19"/>
            <p:cNvSpPr>
              <a:spLocks noChangeShapeType="1"/>
            </p:cNvSpPr>
            <p:nvPr/>
          </p:nvSpPr>
          <p:spPr bwMode="auto">
            <a:xfrm>
              <a:off x="2640" y="1392"/>
              <a:ext cx="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4" name="Line 20"/>
            <p:cNvSpPr>
              <a:spLocks noChangeShapeType="1"/>
            </p:cNvSpPr>
            <p:nvPr/>
          </p:nvSpPr>
          <p:spPr bwMode="auto">
            <a:xfrm>
              <a:off x="3888" y="1392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>
              <a:off x="2784" y="1392"/>
              <a:ext cx="960" cy="100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 flipH="1">
              <a:off x="2832" y="1392"/>
              <a:ext cx="912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390174" name="Group 30"/>
          <p:cNvGrpSpPr>
            <a:grpSpLocks/>
          </p:cNvGrpSpPr>
          <p:nvPr/>
        </p:nvGrpSpPr>
        <p:grpSpPr bwMode="auto">
          <a:xfrm>
            <a:off x="6705600" y="2895600"/>
            <a:ext cx="2092325" cy="2408238"/>
            <a:chOff x="4080" y="1152"/>
            <a:chExt cx="1318" cy="1517"/>
          </a:xfrm>
        </p:grpSpPr>
        <p:sp>
          <p:nvSpPr>
            <p:cNvPr id="390167" name="Line 23"/>
            <p:cNvSpPr>
              <a:spLocks noChangeShapeType="1"/>
            </p:cNvSpPr>
            <p:nvPr/>
          </p:nvSpPr>
          <p:spPr bwMode="auto">
            <a:xfrm>
              <a:off x="4080" y="1920"/>
              <a:ext cx="547" cy="0"/>
            </a:xfrm>
            <a:prstGeom prst="line">
              <a:avLst/>
            </a:prstGeom>
            <a:noFill/>
            <a:ln w="53975" cap="sq">
              <a:solidFill>
                <a:schemeClr val="tx1"/>
              </a:solidFill>
              <a:miter lim="800000"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90168" name="Text Box 24"/>
            <p:cNvSpPr txBox="1">
              <a:spLocks noChangeArrowheads="1"/>
            </p:cNvSpPr>
            <p:nvPr/>
          </p:nvSpPr>
          <p:spPr bwMode="auto">
            <a:xfrm>
              <a:off x="4944" y="1152"/>
              <a:ext cx="4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PS.S</a:t>
              </a:r>
              <a:endParaRPr kumimoji="0"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4944" y="2400"/>
              <a:ext cx="4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0" lang="en-US" altLang="en-US" sz="2200">
                  <a:solidFill>
                    <a:schemeClr val="tx1"/>
                  </a:solidFill>
                </a:rPr>
                <a:t>O.C</a:t>
              </a:r>
            </a:p>
          </p:txBody>
        </p:sp>
        <p:sp>
          <p:nvSpPr>
            <p:cNvPr id="390171" name="Line 27"/>
            <p:cNvSpPr>
              <a:spLocks noChangeShapeType="1"/>
            </p:cNvSpPr>
            <p:nvPr/>
          </p:nvSpPr>
          <p:spPr bwMode="auto">
            <a:xfrm>
              <a:off x="5136" y="1440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7EB5-04FB-46F1-800E-32D257117D2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Experiments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Windows NT Server 4.0 on a 4-way Pentium II Xeon 450 with 4GB of memory</a:t>
            </a:r>
          </a:p>
          <a:p>
            <a:pPr>
              <a:buFontTx/>
              <a:buChar char="•"/>
            </a:pPr>
            <a:r>
              <a:rPr lang="en-US" altLang="en-US"/>
              <a:t>DB2 OLAP Server</a:t>
            </a:r>
          </a:p>
          <a:p>
            <a:pPr>
              <a:buFontTx/>
              <a:buChar char="•"/>
            </a:pPr>
            <a:r>
              <a:rPr lang="en-US" altLang="en-US"/>
              <a:t>APB-1 OLAP Benchmark</a:t>
            </a:r>
          </a:p>
          <a:p>
            <a:pPr lvl="1"/>
            <a:r>
              <a:rPr lang="en-US" altLang="en-US"/>
              <a:t>one fact table and six dimension tables</a:t>
            </a:r>
          </a:p>
          <a:p>
            <a:pPr lvl="1"/>
            <a:r>
              <a:rPr lang="en-US" altLang="en-US"/>
              <a:t>starview defined as a join of all tables</a:t>
            </a:r>
          </a:p>
          <a:p>
            <a:pPr>
              <a:buFontTx/>
              <a:buChar char="•"/>
            </a:pPr>
            <a:r>
              <a:rPr lang="en-US" altLang="en-US"/>
              <a:t>Optimization: </a:t>
            </a:r>
          </a:p>
          <a:p>
            <a:pPr lvl="1"/>
            <a:r>
              <a:rPr lang="en-US" altLang="en-US"/>
              <a:t>remove one or more dimension tables from the query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27C5A-E1DB-417C-A59C-06C89E42763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results for join elimination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9138"/>
          <a:ext cx="7770813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76" name="Chart" r:id="rId4" imgW="7715459" imgH="4067684" progId="MSGraph.Chart.5">
                  <p:embed followColorScheme="full"/>
                </p:oleObj>
              </mc:Choice>
              <mc:Fallback>
                <p:oleObj name="Chart" r:id="rId4" imgW="7715459" imgH="4067684" progId="MSGraph.Chart.5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9138"/>
                        <a:ext cx="7770813" cy="409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2133</TotalTime>
  <Words>1656</Words>
  <Application>Microsoft Office PowerPoint</Application>
  <PresentationFormat>On-screen Show (4:3)</PresentationFormat>
  <Paragraphs>413</Paragraphs>
  <Slides>52</Slides>
  <Notes>52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CityBlueprint</vt:lpstr>
      <vt:lpstr>Times New Roman</vt:lpstr>
      <vt:lpstr>UniversalMath1 BT</vt:lpstr>
      <vt:lpstr>Arial</vt:lpstr>
      <vt:lpstr>Wingdings</vt:lpstr>
      <vt:lpstr>Tahoma</vt:lpstr>
      <vt:lpstr>Allegro BT</vt:lpstr>
      <vt:lpstr>Symbol</vt:lpstr>
      <vt:lpstr>Pulse</vt:lpstr>
      <vt:lpstr>Custom Design</vt:lpstr>
      <vt:lpstr>Microsoft Graph 5.0</vt:lpstr>
      <vt:lpstr>Microsoft Word Document</vt:lpstr>
      <vt:lpstr>CorelDRAW 7.0 Graphic</vt:lpstr>
      <vt:lpstr>Corel PHOTO-PAINT 7.0 Image</vt:lpstr>
      <vt:lpstr>Microsoft Graph 2000 Chart</vt:lpstr>
      <vt:lpstr>Semantic Query Optimization</vt:lpstr>
      <vt:lpstr>Outline</vt:lpstr>
      <vt:lpstr>Semantic Query Optimization </vt:lpstr>
      <vt:lpstr>Commercial implementations of SQO</vt:lpstr>
      <vt:lpstr>Join elimination: example</vt:lpstr>
      <vt:lpstr>Algorithm for join elimination</vt:lpstr>
      <vt:lpstr>Algorithm for join elimination: example</vt:lpstr>
      <vt:lpstr>Experiments</vt:lpstr>
      <vt:lpstr>Performance results for join elimination</vt:lpstr>
      <vt:lpstr>Predicate Introduction: Example</vt:lpstr>
      <vt:lpstr>Algorithm for Predicate Introduction</vt:lpstr>
      <vt:lpstr>Experiments</vt:lpstr>
      <vt:lpstr>Queries</vt:lpstr>
      <vt:lpstr>Performance Results for Index Introduction</vt:lpstr>
      <vt:lpstr>The Culprit</vt:lpstr>
      <vt:lpstr>Soft Constraints</vt:lpstr>
      <vt:lpstr>Soft Constraints</vt:lpstr>
      <vt:lpstr>Soft Constraints (cont.)</vt:lpstr>
      <vt:lpstr>Implementation of Soft Constraints</vt:lpstr>
      <vt:lpstr>Informational Check Constraint</vt:lpstr>
      <vt:lpstr>Enforcing Validation</vt:lpstr>
      <vt:lpstr>Informational RI Constraint</vt:lpstr>
      <vt:lpstr>Query Optimization via Empty Joins</vt:lpstr>
      <vt:lpstr>Example</vt:lpstr>
      <vt:lpstr>Matrix representation of empty joins</vt:lpstr>
      <vt:lpstr>Staircase data structure</vt:lpstr>
      <vt:lpstr>Properties of the algorithm</vt:lpstr>
      <vt:lpstr>How many empty rectangles are there?</vt:lpstr>
      <vt:lpstr>How big are the rectangles?</vt:lpstr>
      <vt:lpstr>Query rewrite: simple case</vt:lpstr>
      <vt:lpstr>Query rewrite: complex case</vt:lpstr>
      <vt:lpstr>Experiment I: Size of the Overlap</vt:lpstr>
      <vt:lpstr>Experiment 2: Type of Overlap</vt:lpstr>
      <vt:lpstr>Experiment 3: Number of Empty Joins Used in Rewrite</vt:lpstr>
      <vt:lpstr>How much do the rectangles overlap with queries?</vt:lpstr>
      <vt:lpstr>Query optimization experiments </vt:lpstr>
      <vt:lpstr>Query Cardinality Estimate via Empty Joins</vt:lpstr>
      <vt:lpstr>Query Cardinality Estimate via Empty Joins (SIEQE)</vt:lpstr>
      <vt:lpstr>The Strategy</vt:lpstr>
      <vt:lpstr>Experiments  Number of queries for which the error is less than a given limit</vt:lpstr>
      <vt:lpstr>Experiments  Estimation error as a function of the size of the overlap of a query and an empty region</vt:lpstr>
      <vt:lpstr>Discovery of Check Constraints and Their Application in DB2 </vt:lpstr>
      <vt:lpstr>Correlations between attributes over ordered domains</vt:lpstr>
      <vt:lpstr>Partitioning</vt:lpstr>
      <vt:lpstr>Experiments in TPC-H</vt:lpstr>
      <vt:lpstr>Applications</vt:lpstr>
      <vt:lpstr>Example</vt:lpstr>
      <vt:lpstr>Example (cont.)</vt:lpstr>
      <vt:lpstr>Other Research on the Use of Soft Constraints in Query Optimization</vt:lpstr>
      <vt:lpstr>Query-driven Approach</vt:lpstr>
      <vt:lpstr>Data-driven Approach</vt:lpstr>
      <vt:lpstr>References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Two Semantic Query Optimization Techniques in IBM DB2</dc:title>
  <dc:creator>Jarek Gryz</dc:creator>
  <cp:lastModifiedBy>Jarek Gryz</cp:lastModifiedBy>
  <cp:revision>79</cp:revision>
  <cp:lastPrinted>2000-09-28T14:42:54Z</cp:lastPrinted>
  <dcterms:created xsi:type="dcterms:W3CDTF">1999-06-28T23:01:24Z</dcterms:created>
  <dcterms:modified xsi:type="dcterms:W3CDTF">2017-03-07T11:54:52Z</dcterms:modified>
</cp:coreProperties>
</file>